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4630400" cy="8229600"/>
  <p:notesSz cx="8229600" cy="14630400"/>
  <p:embeddedFontLst>
    <p:embeddedFont>
      <p:font typeface="Petrona"/>
      <p:regular r:id="rId14"/>
    </p:embeddedFont>
    <p:embeddedFont>
      <p:font typeface="Petrona"/>
      <p:regular r:id="rId15"/>
    </p:embeddedFont>
    <p:embeddedFont>
      <p:font typeface="Petrona"/>
      <p:regular r:id="rId16"/>
    </p:embeddedFont>
    <p:embeddedFont>
      <p:font typeface="Petrona"/>
      <p:regular r:id="rId17"/>
    </p:embeddedFont>
    <p:embeddedFont>
      <p:font typeface="Inter"/>
      <p:regular r:id="rId18"/>
    </p:embeddedFont>
    <p:embeddedFont>
      <p:font typeface="Inter"/>
      <p:regular r:id="rId19"/>
    </p:embeddedFont>
    <p:embeddedFont>
      <p:font typeface="Inter"/>
      <p:regular r:id="rId20"/>
    </p:embeddedFont>
    <p:embeddedFont>
      <p:font typeface="Inter"/>
      <p:regular r:id="rId21"/>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4" Type="http://schemas.openxmlformats.org/officeDocument/2006/relationships/font" Target="fonts/font1.fntdata"/><Relationship Id="rId15" Type="http://schemas.openxmlformats.org/officeDocument/2006/relationships/font" Target="fonts/font2.fntdata"/><Relationship Id="rId16" Type="http://schemas.openxmlformats.org/officeDocument/2006/relationships/font" Target="fonts/font3.fntdata"/><Relationship Id="rId17" Type="http://schemas.openxmlformats.org/officeDocument/2006/relationships/font" Target="fonts/font4.fntdata"/><Relationship Id="rId18" Type="http://schemas.openxmlformats.org/officeDocument/2006/relationships/font" Target="fonts/font5.fntdata"/><Relationship Id="rId19" Type="http://schemas.openxmlformats.org/officeDocument/2006/relationships/font" Target="fonts/font6.fntdata"/><Relationship Id="rId20" Type="http://schemas.openxmlformats.org/officeDocument/2006/relationships/font" Target="fonts/font7.fntdata"/><Relationship Id="rId21"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pn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3-1.png"/><Relationship Id="rId2" Type="http://schemas.openxmlformats.org/officeDocument/2006/relationships/image" Target="../media/image-1003-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4-1.png"/><Relationship Id="rId2" Type="http://schemas.openxmlformats.org/officeDocument/2006/relationships/image" Target="../media/image-1004-2.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5-1.png"/><Relationship Id="rId2" Type="http://schemas.openxmlformats.org/officeDocument/2006/relationships/image" Target="../media/image-1005-2.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6-1.png"/><Relationship Id="rId2" Type="http://schemas.openxmlformats.org/officeDocument/2006/relationships/image" Target="../media/image-1006-2.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7-1.png"/><Relationship Id="rId2" Type="http://schemas.openxmlformats.org/officeDocument/2006/relationships/image" Target="../media/image-1007-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8-1.png"/><Relationship Id="rId2" Type="http://schemas.openxmlformats.org/officeDocument/2006/relationships/image" Target="../media/image-1008-2.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7.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856542"/>
            <a:ext cx="7556421" cy="1488519"/>
          </a:xfrm>
          <a:prstGeom prst="rect">
            <a:avLst/>
          </a:prstGeom>
          <a:noFill/>
          <a:ln/>
        </p:spPr>
        <p:txBody>
          <a:bodyPr wrap="square" lIns="0" tIns="0" rIns="0" bIns="0" rtlCol="0" anchor="t"/>
          <a:lstStyle/>
          <a:p>
            <a:pPr algn="l" indent="0" marL="0">
              <a:lnSpc>
                <a:spcPts val="5850"/>
              </a:lnSpc>
              <a:buNone/>
            </a:pPr>
            <a:r>
              <a:rPr lang="en-US" sz="4650" b="1" dirty="0">
                <a:solidFill>
                  <a:srgbClr val="000000"/>
                </a:solidFill>
                <a:latin typeface="Petrona Bold" pitchFamily="34" charset="0"/>
                <a:ea typeface="Petrona Bold" pitchFamily="34" charset="-122"/>
                <a:cs typeface="Petrona Bold" pitchFamily="34" charset="-120"/>
              </a:rPr>
              <a:t>TÌNH TRẠNG THỪA CÂN BÉO PHÌ Ở TRẺ EM</a:t>
            </a:r>
            <a:endParaRPr lang="en-US" sz="4650" dirty="0"/>
          </a:p>
        </p:txBody>
      </p:sp>
      <p:sp>
        <p:nvSpPr>
          <p:cNvPr id="4" name="Text 1"/>
          <p:cNvSpPr/>
          <p:nvPr/>
        </p:nvSpPr>
        <p:spPr>
          <a:xfrm>
            <a:off x="793790" y="3685223"/>
            <a:ext cx="7556421" cy="725805"/>
          </a:xfrm>
          <a:prstGeom prst="rect">
            <a:avLst/>
          </a:prstGeom>
          <a:noFill/>
          <a:ln/>
        </p:spPr>
        <p:txBody>
          <a:bodyPr wrap="square" lIns="0" tIns="0" rIns="0" bIns="0" rtlCol="0" anchor="t"/>
          <a:lstStyle/>
          <a:p>
            <a:pPr algn="l" indent="0" marL="0">
              <a:lnSpc>
                <a:spcPts val="2850"/>
              </a:lnSpc>
              <a:buNone/>
            </a:pPr>
            <a:r>
              <a:rPr lang="en-US" sz="1750" dirty="0">
                <a:solidFill>
                  <a:srgbClr val="272525"/>
                </a:solidFill>
                <a:latin typeface="Inter" pitchFamily="34" charset="0"/>
                <a:ea typeface="Inter" pitchFamily="34" charset="-122"/>
                <a:cs typeface="Inter" pitchFamily="34" charset="-120"/>
              </a:rPr>
              <a:t>Tôi là Phạm Thị Ngọc Thảo, PHT Trường Mầm non  Đức Phú xã Mộ Đức, tỉnh Quảng Ngãi, chia sẻ về tình trạng thừa cân béo phì ở trẻ.</a:t>
            </a:r>
            <a:endParaRPr lang="en-US" sz="1750" dirty="0"/>
          </a:p>
        </p:txBody>
      </p:sp>
      <p:sp>
        <p:nvSpPr>
          <p:cNvPr id="5" name="Text 2"/>
          <p:cNvSpPr/>
          <p:nvPr/>
        </p:nvSpPr>
        <p:spPr>
          <a:xfrm>
            <a:off x="793790" y="4666178"/>
            <a:ext cx="7556421" cy="725805"/>
          </a:xfrm>
          <a:prstGeom prst="rect">
            <a:avLst/>
          </a:prstGeom>
          <a:noFill/>
          <a:ln/>
        </p:spPr>
        <p:txBody>
          <a:bodyPr wrap="square" lIns="0" tIns="0" rIns="0" bIns="0" rtlCol="0" anchor="t"/>
          <a:lstStyle/>
          <a:p>
            <a:pPr algn="l" indent="0" marL="0">
              <a:lnSpc>
                <a:spcPts val="2850"/>
              </a:lnSpc>
              <a:buNone/>
            </a:pPr>
            <a:r>
              <a:rPr lang="en-US" sz="1750" dirty="0">
                <a:solidFill>
                  <a:srgbClr val="272525"/>
                </a:solidFill>
                <a:latin typeface="Inter" pitchFamily="34" charset="0"/>
                <a:ea typeface="Inter" pitchFamily="34" charset="-122"/>
                <a:cs typeface="Inter" pitchFamily="34" charset="-120"/>
              </a:rPr>
              <a:t>Đây là một vấn đề sức khỏe cần đáng chú ý, với tình trạng thừa cân béo phì ngày càng gia tăng, không chỉ ở thành phố mà cả ở nông thôn.</a:t>
            </a:r>
            <a:endParaRPr lang="en-US" sz="1750" dirty="0"/>
          </a:p>
        </p:txBody>
      </p:sp>
      <p:sp>
        <p:nvSpPr>
          <p:cNvPr id="6" name="Text 3"/>
          <p:cNvSpPr/>
          <p:nvPr/>
        </p:nvSpPr>
        <p:spPr>
          <a:xfrm>
            <a:off x="793790" y="5647134"/>
            <a:ext cx="7556421" cy="725805"/>
          </a:xfrm>
          <a:prstGeom prst="rect">
            <a:avLst/>
          </a:prstGeom>
          <a:noFill/>
          <a:ln/>
        </p:spPr>
        <p:txBody>
          <a:bodyPr wrap="square" lIns="0" tIns="0" rIns="0" bIns="0" rtlCol="0" anchor="t"/>
          <a:lstStyle/>
          <a:p>
            <a:pPr algn="l" indent="0" marL="0">
              <a:lnSpc>
                <a:spcPts val="2850"/>
              </a:lnSpc>
              <a:buNone/>
            </a:pPr>
            <a:r>
              <a:rPr lang="en-US" sz="1750" dirty="0">
                <a:solidFill>
                  <a:srgbClr val="272525"/>
                </a:solidFill>
                <a:latin typeface="Inter" pitchFamily="34" charset="0"/>
                <a:ea typeface="Inter" pitchFamily="34" charset="-122"/>
                <a:cs typeface="Inter" pitchFamily="34" charset="-120"/>
              </a:rPr>
              <a:t>Tình trạng này dễ dẫn đến nguy cơ mắc các bệnh như tim mạch, huyết áp, và tiểu đường.</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62213" y="441722"/>
            <a:ext cx="9532382" cy="527090"/>
          </a:xfrm>
          <a:prstGeom prst="rect">
            <a:avLst/>
          </a:prstGeom>
          <a:noFill/>
          <a:ln/>
        </p:spPr>
        <p:txBody>
          <a:bodyPr wrap="none" lIns="0" tIns="0" rIns="0" bIns="0" rtlCol="0" anchor="t"/>
          <a:lstStyle/>
          <a:p>
            <a:pPr algn="l" indent="0" marL="0">
              <a:lnSpc>
                <a:spcPts val="4150"/>
              </a:lnSpc>
              <a:buNone/>
            </a:pPr>
            <a:r>
              <a:rPr lang="en-US" sz="3300" b="1" dirty="0">
                <a:solidFill>
                  <a:srgbClr val="000000"/>
                </a:solidFill>
                <a:latin typeface="Petrona Bold" pitchFamily="34" charset="0"/>
                <a:ea typeface="Petrona Bold" pitchFamily="34" charset="-122"/>
                <a:cs typeface="Petrona Bold" pitchFamily="34" charset="-120"/>
              </a:rPr>
              <a:t>DẤU HIỆU NHẬN BIẾT &amp; NGUYÊN NHÂN CHÍNH</a:t>
            </a:r>
            <a:endParaRPr lang="en-US" sz="3300" dirty="0"/>
          </a:p>
        </p:txBody>
      </p:sp>
      <p:sp>
        <p:nvSpPr>
          <p:cNvPr id="3" name="Text 1"/>
          <p:cNvSpPr/>
          <p:nvPr/>
        </p:nvSpPr>
        <p:spPr>
          <a:xfrm>
            <a:off x="562213" y="1290042"/>
            <a:ext cx="13505974" cy="513874"/>
          </a:xfrm>
          <a:prstGeom prst="rect">
            <a:avLst/>
          </a:prstGeom>
          <a:noFill/>
          <a:ln/>
        </p:spPr>
        <p:txBody>
          <a:bodyPr wrap="square" lIns="0" tIns="0" rIns="0" bIns="0" rtlCol="0" anchor="t"/>
          <a:lstStyle/>
          <a:p>
            <a:pPr algn="l" indent="0" marL="0">
              <a:lnSpc>
                <a:spcPts val="2000"/>
              </a:lnSpc>
              <a:buNone/>
            </a:pPr>
            <a:r>
              <a:rPr lang="en-US" sz="1250" dirty="0">
                <a:solidFill>
                  <a:srgbClr val="272525"/>
                </a:solidFill>
                <a:latin typeface="Inter" pitchFamily="34" charset="0"/>
                <a:ea typeface="Inter" pitchFamily="34" charset="-122"/>
                <a:cs typeface="Inter" pitchFamily="34" charset="-120"/>
              </a:rPr>
              <a:t>Phụ huynh có thể tham khảo bảng tiêu chuẩn cân nặng 0-5 tuổi của WHO (có thể tìm thấy trên bảng tuyên truyền của lớp hoặc thông tin đại chúng) để biết con em mình phát triển ở mức độ nào.</a:t>
            </a:r>
            <a:endParaRPr lang="en-US" sz="1250" dirty="0"/>
          </a:p>
        </p:txBody>
      </p:sp>
      <p:sp>
        <p:nvSpPr>
          <p:cNvPr id="4" name="Text 2"/>
          <p:cNvSpPr/>
          <p:nvPr/>
        </p:nvSpPr>
        <p:spPr>
          <a:xfrm>
            <a:off x="562213" y="2145149"/>
            <a:ext cx="4412813" cy="263485"/>
          </a:xfrm>
          <a:prstGeom prst="rect">
            <a:avLst/>
          </a:prstGeom>
          <a:noFill/>
          <a:ln/>
        </p:spPr>
        <p:txBody>
          <a:bodyPr wrap="none" lIns="0" tIns="0" rIns="0" bIns="0" rtlCol="0" anchor="t"/>
          <a:lstStyle/>
          <a:p>
            <a:pPr algn="l" indent="0" marL="0">
              <a:lnSpc>
                <a:spcPts val="2050"/>
              </a:lnSpc>
              <a:buNone/>
            </a:pPr>
            <a:r>
              <a:rPr lang="en-US" sz="1650" b="1" dirty="0">
                <a:solidFill>
                  <a:srgbClr val="000000"/>
                </a:solidFill>
                <a:latin typeface="Petrona Bold" pitchFamily="34" charset="0"/>
                <a:ea typeface="Petrona Bold" pitchFamily="34" charset="-122"/>
                <a:cs typeface="Petrona Bold" pitchFamily="34" charset="-120"/>
              </a:rPr>
              <a:t>Nguyên nhân chính dẫn đến thừa cân béo phì:</a:t>
            </a:r>
            <a:endParaRPr lang="en-US" sz="1650" dirty="0"/>
          </a:p>
        </p:txBody>
      </p:sp>
      <p:sp>
        <p:nvSpPr>
          <p:cNvPr id="5" name="Text 3"/>
          <p:cNvSpPr/>
          <p:nvPr/>
        </p:nvSpPr>
        <p:spPr>
          <a:xfrm>
            <a:off x="562213" y="2569250"/>
            <a:ext cx="6557010" cy="770811"/>
          </a:xfrm>
          <a:prstGeom prst="rect">
            <a:avLst/>
          </a:prstGeom>
          <a:noFill/>
          <a:ln/>
        </p:spPr>
        <p:txBody>
          <a:bodyPr wrap="square" lIns="0" tIns="0" rIns="0" bIns="0" rtlCol="0" anchor="t"/>
          <a:lstStyle/>
          <a:p>
            <a:pPr algn="l" marL="342900" indent="-342900">
              <a:lnSpc>
                <a:spcPts val="2000"/>
              </a:lnSpc>
              <a:buSzPct val="100000"/>
              <a:buChar char="•"/>
            </a:pPr>
            <a:r>
              <a:rPr lang="en-US" sz="1250" b="1" dirty="0">
                <a:solidFill>
                  <a:srgbClr val="272525"/>
                </a:solidFill>
                <a:latin typeface="Inter" pitchFamily="34" charset="0"/>
                <a:ea typeface="Inter" pitchFamily="34" charset="-122"/>
                <a:cs typeface="Inter" pitchFamily="34" charset="-120"/>
              </a:rPr>
              <a:t>Chế độ ăn:</a:t>
            </a:r>
            <a:pPr algn="l" indent="0" marL="0">
              <a:lnSpc>
                <a:spcPts val="2000"/>
              </a:lnSpc>
              <a:buNone/>
            </a:pPr>
            <a:r>
              <a:rPr lang="en-US" sz="1250" dirty="0">
                <a:solidFill>
                  <a:srgbClr val="272525"/>
                </a:solidFill>
                <a:latin typeface="Inter" pitchFamily="34" charset="0"/>
                <a:ea typeface="Inter" pitchFamily="34" charset="-122"/>
                <a:cs typeface="Inter" pitchFamily="34" charset="-120"/>
              </a:rPr>
              <a:t> Trẻ ăn chế độ ăn giàu năng lượng vượt quá nhu cầu cơ thể, đặc biệt từ chất béo, hoặc dư thừa chất đạm, đường cũng có thể chuyển hóa thành chất béo dự trữ.</a:t>
            </a:r>
            <a:endParaRPr lang="en-US" sz="1250" dirty="0"/>
          </a:p>
        </p:txBody>
      </p:sp>
      <p:sp>
        <p:nvSpPr>
          <p:cNvPr id="6" name="Text 4"/>
          <p:cNvSpPr/>
          <p:nvPr/>
        </p:nvSpPr>
        <p:spPr>
          <a:xfrm>
            <a:off x="562213" y="3396258"/>
            <a:ext cx="6557010" cy="513874"/>
          </a:xfrm>
          <a:prstGeom prst="rect">
            <a:avLst/>
          </a:prstGeom>
          <a:noFill/>
          <a:ln/>
        </p:spPr>
        <p:txBody>
          <a:bodyPr wrap="square" lIns="0" tIns="0" rIns="0" bIns="0" rtlCol="0" anchor="t"/>
          <a:lstStyle/>
          <a:p>
            <a:pPr algn="l" marL="342900" indent="-342900">
              <a:lnSpc>
                <a:spcPts val="2000"/>
              </a:lnSpc>
              <a:buSzPct val="100000"/>
              <a:buChar char="•"/>
            </a:pPr>
            <a:r>
              <a:rPr lang="en-US" sz="1250" b="1" dirty="0">
                <a:solidFill>
                  <a:srgbClr val="272525"/>
                </a:solidFill>
                <a:latin typeface="Inter" pitchFamily="34" charset="0"/>
                <a:ea typeface="Inter" pitchFamily="34" charset="-122"/>
                <a:cs typeface="Inter" pitchFamily="34" charset="-120"/>
              </a:rPr>
              <a:t>Ít vận động:</a:t>
            </a:r>
            <a:pPr algn="l" indent="0" marL="0">
              <a:lnSpc>
                <a:spcPts val="2000"/>
              </a:lnSpc>
              <a:buNone/>
            </a:pPr>
            <a:r>
              <a:rPr lang="en-US" sz="1250" dirty="0">
                <a:solidFill>
                  <a:srgbClr val="272525"/>
                </a:solidFill>
                <a:latin typeface="Inter" pitchFamily="34" charset="0"/>
                <a:ea typeface="Inter" pitchFamily="34" charset="-122"/>
                <a:cs typeface="Inter" pitchFamily="34" charset="-120"/>
              </a:rPr>
              <a:t> Trẻ dành nhiều thời gian cho hoạt động tĩnh như xem tivi, đọc truyện, chơi điện tử mà ít luyện tập thể dục thể thao.</a:t>
            </a:r>
            <a:endParaRPr lang="en-US" sz="1250" dirty="0"/>
          </a:p>
        </p:txBody>
      </p:sp>
      <p:sp>
        <p:nvSpPr>
          <p:cNvPr id="7" name="Text 5"/>
          <p:cNvSpPr/>
          <p:nvPr/>
        </p:nvSpPr>
        <p:spPr>
          <a:xfrm>
            <a:off x="562213" y="3966329"/>
            <a:ext cx="6557010" cy="513874"/>
          </a:xfrm>
          <a:prstGeom prst="rect">
            <a:avLst/>
          </a:prstGeom>
          <a:noFill/>
          <a:ln/>
        </p:spPr>
        <p:txBody>
          <a:bodyPr wrap="square" lIns="0" tIns="0" rIns="0" bIns="0" rtlCol="0" anchor="t"/>
          <a:lstStyle/>
          <a:p>
            <a:pPr algn="l" marL="342900" indent="-342900">
              <a:lnSpc>
                <a:spcPts val="2000"/>
              </a:lnSpc>
              <a:buSzPct val="100000"/>
              <a:buChar char="•"/>
            </a:pPr>
            <a:r>
              <a:rPr lang="en-US" sz="1250" b="1" dirty="0">
                <a:solidFill>
                  <a:srgbClr val="272525"/>
                </a:solidFill>
                <a:latin typeface="Inter" pitchFamily="34" charset="0"/>
                <a:ea typeface="Inter" pitchFamily="34" charset="-122"/>
                <a:cs typeface="Inter" pitchFamily="34" charset="-120"/>
              </a:rPr>
              <a:t>Tiền sử sức khỏe:</a:t>
            </a:r>
            <a:pPr algn="l" indent="0" marL="0">
              <a:lnSpc>
                <a:spcPts val="2000"/>
              </a:lnSpc>
              <a:buNone/>
            </a:pPr>
            <a:r>
              <a:rPr lang="en-US" sz="1250" dirty="0">
                <a:solidFill>
                  <a:srgbClr val="272525"/>
                </a:solidFill>
                <a:latin typeface="Inter" pitchFamily="34" charset="0"/>
                <a:ea typeface="Inter" pitchFamily="34" charset="-122"/>
                <a:cs typeface="Inter" pitchFamily="34" charset="-120"/>
              </a:rPr>
              <a:t> Một số trẻ suy dinh dưỡng thấp còi, nhẹ cân hoặc có cân nặng lúc sinh quá cao, lớn lên cũng có nguy cơ bị thừa cân béo phì.</a:t>
            </a:r>
            <a:endParaRPr lang="en-US" sz="1250" dirty="0"/>
          </a:p>
        </p:txBody>
      </p:sp>
      <p:sp>
        <p:nvSpPr>
          <p:cNvPr id="8" name="Text 6"/>
          <p:cNvSpPr/>
          <p:nvPr/>
        </p:nvSpPr>
        <p:spPr>
          <a:xfrm>
            <a:off x="562213" y="4536400"/>
            <a:ext cx="6557010" cy="256937"/>
          </a:xfrm>
          <a:prstGeom prst="rect">
            <a:avLst/>
          </a:prstGeom>
          <a:noFill/>
          <a:ln/>
        </p:spPr>
        <p:txBody>
          <a:bodyPr wrap="none" lIns="0" tIns="0" rIns="0" bIns="0" rtlCol="0" anchor="t"/>
          <a:lstStyle/>
          <a:p>
            <a:pPr algn="l" marL="342900" indent="-342900">
              <a:lnSpc>
                <a:spcPts val="2000"/>
              </a:lnSpc>
              <a:buSzPct val="100000"/>
              <a:buChar char="•"/>
            </a:pPr>
            <a:r>
              <a:rPr lang="en-US" sz="1250" b="1" dirty="0">
                <a:solidFill>
                  <a:srgbClr val="272525"/>
                </a:solidFill>
                <a:latin typeface="Inter" pitchFamily="34" charset="0"/>
                <a:ea typeface="Inter" pitchFamily="34" charset="-122"/>
                <a:cs typeface="Inter" pitchFamily="34" charset="-120"/>
              </a:rPr>
              <a:t>Yếu tố di truyền:</a:t>
            </a:r>
            <a:pPr algn="l" indent="0" marL="0">
              <a:lnSpc>
                <a:spcPts val="2000"/>
              </a:lnSpc>
              <a:buNone/>
            </a:pPr>
            <a:r>
              <a:rPr lang="en-US" sz="1250" dirty="0">
                <a:solidFill>
                  <a:srgbClr val="272525"/>
                </a:solidFill>
                <a:latin typeface="Inter" pitchFamily="34" charset="0"/>
                <a:ea typeface="Inter" pitchFamily="34" charset="-122"/>
                <a:cs typeface="Inter" pitchFamily="34" charset="-120"/>
              </a:rPr>
              <a:t> Nếu cha mẹ bị thừa cân béo phì, con cái có nguy cơ cao hơn.</a:t>
            </a:r>
            <a:endParaRPr lang="en-US" sz="1250" dirty="0"/>
          </a:p>
        </p:txBody>
      </p:sp>
      <p:pic>
        <p:nvPicPr>
          <p:cNvPr id="9" name="Image 0" descr="preencoded.png">    </p:cNvPr>
          <p:cNvPicPr>
            <a:picLocks noChangeAspect="1"/>
          </p:cNvPicPr>
          <p:nvPr/>
        </p:nvPicPr>
        <p:blipFill>
          <a:blip r:embed="rId1"/>
          <a:stretch>
            <a:fillRect/>
          </a:stretch>
        </p:blipFill>
        <p:spPr>
          <a:xfrm>
            <a:off x="7518797" y="2165152"/>
            <a:ext cx="6557010" cy="655701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737354"/>
            <a:ext cx="13042821" cy="1488519"/>
          </a:xfrm>
          <a:prstGeom prst="rect">
            <a:avLst/>
          </a:prstGeom>
          <a:noFill/>
          <a:ln/>
        </p:spPr>
        <p:txBody>
          <a:bodyPr wrap="square" lIns="0" tIns="0" rIns="0" bIns="0" rtlCol="0" anchor="t"/>
          <a:lstStyle/>
          <a:p>
            <a:pPr algn="l" indent="0" marL="0">
              <a:lnSpc>
                <a:spcPts val="5850"/>
              </a:lnSpc>
              <a:buNone/>
            </a:pPr>
            <a:r>
              <a:rPr lang="en-US" sz="4650" b="1" dirty="0">
                <a:solidFill>
                  <a:srgbClr val="000000"/>
                </a:solidFill>
                <a:latin typeface="Petrona Bold" pitchFamily="34" charset="0"/>
                <a:ea typeface="Petrona Bold" pitchFamily="34" charset="-122"/>
                <a:cs typeface="Petrona Bold" pitchFamily="34" charset="-120"/>
              </a:rPr>
              <a:t>HẬU QUẢ NGHIÊM TRỌNG ĐỐI VỚI SỨC KHỎE TRẺ</a:t>
            </a:r>
            <a:endParaRPr lang="en-US" sz="4650" dirty="0"/>
          </a:p>
        </p:txBody>
      </p:sp>
      <p:sp>
        <p:nvSpPr>
          <p:cNvPr id="3" name="Shape 1"/>
          <p:cNvSpPr/>
          <p:nvPr/>
        </p:nvSpPr>
        <p:spPr>
          <a:xfrm>
            <a:off x="793790" y="2679502"/>
            <a:ext cx="6407944" cy="2474357"/>
          </a:xfrm>
          <a:prstGeom prst="roundRect">
            <a:avLst>
              <a:gd name="adj" fmla="val 5913"/>
            </a:avLst>
          </a:prstGeom>
          <a:noFill/>
          <a:ln w="30480">
            <a:solidFill>
              <a:srgbClr val="B2D4E5"/>
            </a:solidFill>
            <a:prstDash val="solid"/>
          </a:ln>
        </p:spPr>
      </p:sp>
      <p:sp>
        <p:nvSpPr>
          <p:cNvPr id="4" name="Shape 2"/>
          <p:cNvSpPr/>
          <p:nvPr/>
        </p:nvSpPr>
        <p:spPr>
          <a:xfrm>
            <a:off x="763310" y="2679502"/>
            <a:ext cx="121920" cy="2474357"/>
          </a:xfrm>
          <a:prstGeom prst="roundRect">
            <a:avLst>
              <a:gd name="adj" fmla="val 78139"/>
            </a:avLst>
          </a:prstGeom>
          <a:solidFill>
            <a:srgbClr val="007EBD"/>
          </a:solidFill>
          <a:ln/>
        </p:spPr>
      </p:sp>
      <p:sp>
        <p:nvSpPr>
          <p:cNvPr id="5" name="Text 3"/>
          <p:cNvSpPr/>
          <p:nvPr/>
        </p:nvSpPr>
        <p:spPr>
          <a:xfrm>
            <a:off x="1142524" y="2936796"/>
            <a:ext cx="3374708" cy="372070"/>
          </a:xfrm>
          <a:prstGeom prst="rect">
            <a:avLst/>
          </a:prstGeom>
          <a:noFill/>
          <a:ln/>
        </p:spPr>
        <p:txBody>
          <a:bodyPr wrap="none" lIns="0" tIns="0" rIns="0" bIns="0" rtlCol="0" anchor="t"/>
          <a:lstStyle/>
          <a:p>
            <a:pPr algn="l" indent="0" marL="0">
              <a:lnSpc>
                <a:spcPts val="2900"/>
              </a:lnSpc>
              <a:buNone/>
            </a:pPr>
            <a:r>
              <a:rPr lang="en-US" sz="2300" b="1" dirty="0">
                <a:solidFill>
                  <a:srgbClr val="272525"/>
                </a:solidFill>
                <a:latin typeface="Petrona Bold" pitchFamily="34" charset="0"/>
                <a:ea typeface="Petrona Bold" pitchFamily="34" charset="-122"/>
                <a:cs typeface="Petrona Bold" pitchFamily="34" charset="-120"/>
              </a:rPr>
              <a:t>Bệnh béo phì ở người lớn</a:t>
            </a:r>
            <a:endParaRPr lang="en-US" sz="2300" dirty="0"/>
          </a:p>
        </p:txBody>
      </p:sp>
      <p:sp>
        <p:nvSpPr>
          <p:cNvPr id="6" name="Text 4"/>
          <p:cNvSpPr/>
          <p:nvPr/>
        </p:nvSpPr>
        <p:spPr>
          <a:xfrm>
            <a:off x="1142524" y="3444954"/>
            <a:ext cx="5801916" cy="725805"/>
          </a:xfrm>
          <a:prstGeom prst="rect">
            <a:avLst/>
          </a:prstGeom>
          <a:noFill/>
          <a:ln/>
        </p:spPr>
        <p:txBody>
          <a:bodyPr wrap="square" lIns="0" tIns="0" rIns="0" bIns="0" rtlCol="0" anchor="t"/>
          <a:lstStyle/>
          <a:p>
            <a:pPr algn="l" indent="0" marL="0">
              <a:lnSpc>
                <a:spcPts val="2850"/>
              </a:lnSpc>
              <a:buNone/>
            </a:pPr>
            <a:r>
              <a:rPr lang="en-US" sz="1750" dirty="0">
                <a:solidFill>
                  <a:srgbClr val="272525"/>
                </a:solidFill>
                <a:latin typeface="Inter" pitchFamily="34" charset="0"/>
                <a:ea typeface="Inter" pitchFamily="34" charset="-122"/>
                <a:cs typeface="Inter" pitchFamily="34" charset="-120"/>
              </a:rPr>
              <a:t>Béo phì ở trẻ em thường là yếu tố dẫn đến béo phì khi trưởng thành.</a:t>
            </a:r>
            <a:endParaRPr lang="en-US" sz="1750" dirty="0"/>
          </a:p>
        </p:txBody>
      </p:sp>
      <p:sp>
        <p:nvSpPr>
          <p:cNvPr id="7" name="Shape 5"/>
          <p:cNvSpPr/>
          <p:nvPr/>
        </p:nvSpPr>
        <p:spPr>
          <a:xfrm>
            <a:off x="7428548" y="2679502"/>
            <a:ext cx="6408063" cy="2474357"/>
          </a:xfrm>
          <a:prstGeom prst="roundRect">
            <a:avLst>
              <a:gd name="adj" fmla="val 5913"/>
            </a:avLst>
          </a:prstGeom>
          <a:noFill/>
          <a:ln w="30480">
            <a:solidFill>
              <a:srgbClr val="B2D4E5"/>
            </a:solidFill>
            <a:prstDash val="solid"/>
          </a:ln>
        </p:spPr>
      </p:sp>
      <p:sp>
        <p:nvSpPr>
          <p:cNvPr id="8" name="Shape 6"/>
          <p:cNvSpPr/>
          <p:nvPr/>
        </p:nvSpPr>
        <p:spPr>
          <a:xfrm>
            <a:off x="7398067" y="2679502"/>
            <a:ext cx="121920" cy="2474357"/>
          </a:xfrm>
          <a:prstGeom prst="roundRect">
            <a:avLst>
              <a:gd name="adj" fmla="val 78139"/>
            </a:avLst>
          </a:prstGeom>
          <a:solidFill>
            <a:srgbClr val="007EBD"/>
          </a:solidFill>
          <a:ln/>
        </p:spPr>
      </p:sp>
      <p:sp>
        <p:nvSpPr>
          <p:cNvPr id="9" name="Text 7"/>
          <p:cNvSpPr/>
          <p:nvPr/>
        </p:nvSpPr>
        <p:spPr>
          <a:xfrm>
            <a:off x="7777282" y="2936796"/>
            <a:ext cx="4866918" cy="372070"/>
          </a:xfrm>
          <a:prstGeom prst="rect">
            <a:avLst/>
          </a:prstGeom>
          <a:noFill/>
          <a:ln/>
        </p:spPr>
        <p:txBody>
          <a:bodyPr wrap="none" lIns="0" tIns="0" rIns="0" bIns="0" rtlCol="0" anchor="t"/>
          <a:lstStyle/>
          <a:p>
            <a:pPr algn="l" indent="0" marL="0">
              <a:lnSpc>
                <a:spcPts val="2900"/>
              </a:lnSpc>
              <a:buNone/>
            </a:pPr>
            <a:r>
              <a:rPr lang="en-US" sz="2300" b="1" dirty="0">
                <a:solidFill>
                  <a:srgbClr val="272525"/>
                </a:solidFill>
                <a:latin typeface="Petrona Bold" pitchFamily="34" charset="0"/>
                <a:ea typeface="Petrona Bold" pitchFamily="34" charset="-122"/>
                <a:cs typeface="Petrona Bold" pitchFamily="34" charset="-120"/>
              </a:rPr>
              <a:t>Ảnh hưởng đến phát triển chiều cao</a:t>
            </a:r>
            <a:endParaRPr lang="en-US" sz="2300" dirty="0"/>
          </a:p>
        </p:txBody>
      </p:sp>
      <p:sp>
        <p:nvSpPr>
          <p:cNvPr id="10" name="Text 8"/>
          <p:cNvSpPr/>
          <p:nvPr/>
        </p:nvSpPr>
        <p:spPr>
          <a:xfrm>
            <a:off x="7777282" y="3444954"/>
            <a:ext cx="5802035" cy="1451610"/>
          </a:xfrm>
          <a:prstGeom prst="rect">
            <a:avLst/>
          </a:prstGeom>
          <a:noFill/>
          <a:ln/>
        </p:spPr>
        <p:txBody>
          <a:bodyPr wrap="square" lIns="0" tIns="0" rIns="0" bIns="0" rtlCol="0" anchor="t"/>
          <a:lstStyle/>
          <a:p>
            <a:pPr algn="l" indent="0" marL="0">
              <a:lnSpc>
                <a:spcPts val="2850"/>
              </a:lnSpc>
              <a:buNone/>
            </a:pPr>
            <a:r>
              <a:rPr lang="en-US" sz="1750" dirty="0">
                <a:solidFill>
                  <a:srgbClr val="272525"/>
                </a:solidFill>
                <a:latin typeface="Inter" pitchFamily="34" charset="0"/>
                <a:ea typeface="Inter" pitchFamily="34" charset="-122"/>
                <a:cs typeface="Inter" pitchFamily="34" charset="-120"/>
              </a:rPr>
              <a:t>Trẻ béo phì có thể ngừng phát triển sớm ở tuổi dậy thì, ban đầu có xu hướng tăng cân/chiều cao nhanh hơn nhưng khi dậy thì thì chiều cao lại có xu hướng thấp hơn so với bạn bè.</a:t>
            </a:r>
            <a:endParaRPr lang="en-US" sz="1750" dirty="0"/>
          </a:p>
        </p:txBody>
      </p:sp>
      <p:sp>
        <p:nvSpPr>
          <p:cNvPr id="11" name="Shape 9"/>
          <p:cNvSpPr/>
          <p:nvPr/>
        </p:nvSpPr>
        <p:spPr>
          <a:xfrm>
            <a:off x="793790" y="5380673"/>
            <a:ext cx="6407944" cy="2111454"/>
          </a:xfrm>
          <a:prstGeom prst="roundRect">
            <a:avLst>
              <a:gd name="adj" fmla="val 6929"/>
            </a:avLst>
          </a:prstGeom>
          <a:noFill/>
          <a:ln w="30480">
            <a:solidFill>
              <a:srgbClr val="B2D4E5"/>
            </a:solidFill>
            <a:prstDash val="solid"/>
          </a:ln>
        </p:spPr>
      </p:sp>
      <p:sp>
        <p:nvSpPr>
          <p:cNvPr id="12" name="Shape 10"/>
          <p:cNvSpPr/>
          <p:nvPr/>
        </p:nvSpPr>
        <p:spPr>
          <a:xfrm>
            <a:off x="763310" y="5380673"/>
            <a:ext cx="121920" cy="2111454"/>
          </a:xfrm>
          <a:prstGeom prst="roundRect">
            <a:avLst>
              <a:gd name="adj" fmla="val 78139"/>
            </a:avLst>
          </a:prstGeom>
          <a:solidFill>
            <a:srgbClr val="007EBD"/>
          </a:solidFill>
          <a:ln/>
        </p:spPr>
      </p:sp>
      <p:sp>
        <p:nvSpPr>
          <p:cNvPr id="13" name="Text 11"/>
          <p:cNvSpPr/>
          <p:nvPr/>
        </p:nvSpPr>
        <p:spPr>
          <a:xfrm>
            <a:off x="1142524" y="5637967"/>
            <a:ext cx="3803452" cy="372070"/>
          </a:xfrm>
          <a:prstGeom prst="rect">
            <a:avLst/>
          </a:prstGeom>
          <a:noFill/>
          <a:ln/>
        </p:spPr>
        <p:txBody>
          <a:bodyPr wrap="none" lIns="0" tIns="0" rIns="0" bIns="0" rtlCol="0" anchor="t"/>
          <a:lstStyle/>
          <a:p>
            <a:pPr algn="l" indent="0" marL="0">
              <a:lnSpc>
                <a:spcPts val="2900"/>
              </a:lnSpc>
              <a:buNone/>
            </a:pPr>
            <a:r>
              <a:rPr lang="en-US" sz="2300" b="1" dirty="0">
                <a:solidFill>
                  <a:srgbClr val="272525"/>
                </a:solidFill>
                <a:latin typeface="Petrona Bold" pitchFamily="34" charset="0"/>
                <a:ea typeface="Petrona Bold" pitchFamily="34" charset="-122"/>
                <a:cs typeface="Petrona Bold" pitchFamily="34" charset="-120"/>
              </a:rPr>
              <a:t>Nguy cơ mắc bệnh mãn tính</a:t>
            </a:r>
            <a:endParaRPr lang="en-US" sz="2300" dirty="0"/>
          </a:p>
        </p:txBody>
      </p:sp>
      <p:sp>
        <p:nvSpPr>
          <p:cNvPr id="14" name="Text 12"/>
          <p:cNvSpPr/>
          <p:nvPr/>
        </p:nvSpPr>
        <p:spPr>
          <a:xfrm>
            <a:off x="1142524" y="6146125"/>
            <a:ext cx="5801916" cy="1088708"/>
          </a:xfrm>
          <a:prstGeom prst="rect">
            <a:avLst/>
          </a:prstGeom>
          <a:noFill/>
          <a:ln/>
        </p:spPr>
        <p:txBody>
          <a:bodyPr wrap="square" lIns="0" tIns="0" rIns="0" bIns="0" rtlCol="0" anchor="t"/>
          <a:lstStyle/>
          <a:p>
            <a:pPr algn="l" indent="0" marL="0">
              <a:lnSpc>
                <a:spcPts val="2850"/>
              </a:lnSpc>
              <a:buNone/>
            </a:pPr>
            <a:r>
              <a:rPr lang="en-US" sz="1750" dirty="0">
                <a:solidFill>
                  <a:srgbClr val="272525"/>
                </a:solidFill>
                <a:latin typeface="Inter" pitchFamily="34" charset="0"/>
                <a:ea typeface="Inter" pitchFamily="34" charset="-122"/>
                <a:cs typeface="Inter" pitchFamily="34" charset="-120"/>
              </a:rPr>
              <a:t>Dễ dẫn đến nguy cơ mắc các bệnh tim mạch, huyết áp, tiểu đường, viêm khớp, sỏi mật, và thậm chí có thể dẫn đến tử vong.</a:t>
            </a:r>
            <a:endParaRPr lang="en-US" sz="1750" dirty="0"/>
          </a:p>
        </p:txBody>
      </p:sp>
      <p:sp>
        <p:nvSpPr>
          <p:cNvPr id="15" name="Shape 13"/>
          <p:cNvSpPr/>
          <p:nvPr/>
        </p:nvSpPr>
        <p:spPr>
          <a:xfrm>
            <a:off x="7428548" y="5380673"/>
            <a:ext cx="6408063" cy="2111454"/>
          </a:xfrm>
          <a:prstGeom prst="roundRect">
            <a:avLst>
              <a:gd name="adj" fmla="val 6929"/>
            </a:avLst>
          </a:prstGeom>
          <a:noFill/>
          <a:ln w="30480">
            <a:solidFill>
              <a:srgbClr val="B2D4E5"/>
            </a:solidFill>
            <a:prstDash val="solid"/>
          </a:ln>
        </p:spPr>
      </p:sp>
      <p:sp>
        <p:nvSpPr>
          <p:cNvPr id="16" name="Shape 14"/>
          <p:cNvSpPr/>
          <p:nvPr/>
        </p:nvSpPr>
        <p:spPr>
          <a:xfrm>
            <a:off x="7398067" y="5380673"/>
            <a:ext cx="121920" cy="2111454"/>
          </a:xfrm>
          <a:prstGeom prst="roundRect">
            <a:avLst>
              <a:gd name="adj" fmla="val 78139"/>
            </a:avLst>
          </a:prstGeom>
          <a:solidFill>
            <a:srgbClr val="007EBD"/>
          </a:solidFill>
          <a:ln/>
        </p:spPr>
      </p:sp>
      <p:sp>
        <p:nvSpPr>
          <p:cNvPr id="17" name="Text 15"/>
          <p:cNvSpPr/>
          <p:nvPr/>
        </p:nvSpPr>
        <p:spPr>
          <a:xfrm>
            <a:off x="7777282" y="5637967"/>
            <a:ext cx="3837027" cy="372070"/>
          </a:xfrm>
          <a:prstGeom prst="rect">
            <a:avLst/>
          </a:prstGeom>
          <a:noFill/>
          <a:ln/>
        </p:spPr>
        <p:txBody>
          <a:bodyPr wrap="none" lIns="0" tIns="0" rIns="0" bIns="0" rtlCol="0" anchor="t"/>
          <a:lstStyle/>
          <a:p>
            <a:pPr algn="l" indent="0" marL="0">
              <a:lnSpc>
                <a:spcPts val="2900"/>
              </a:lnSpc>
              <a:buNone/>
            </a:pPr>
            <a:r>
              <a:rPr lang="en-US" sz="2300" b="1" dirty="0">
                <a:solidFill>
                  <a:srgbClr val="272525"/>
                </a:solidFill>
                <a:latin typeface="Petrona Bold" pitchFamily="34" charset="0"/>
                <a:ea typeface="Petrona Bold" pitchFamily="34" charset="-122"/>
                <a:cs typeface="Petrona Bold" pitchFamily="34" charset="-120"/>
              </a:rPr>
              <a:t>Ảnh hưởng tâm lý và học tập</a:t>
            </a:r>
            <a:endParaRPr lang="en-US" sz="2300" dirty="0"/>
          </a:p>
        </p:txBody>
      </p:sp>
      <p:sp>
        <p:nvSpPr>
          <p:cNvPr id="18" name="Text 16"/>
          <p:cNvSpPr/>
          <p:nvPr/>
        </p:nvSpPr>
        <p:spPr>
          <a:xfrm>
            <a:off x="7777282" y="6146125"/>
            <a:ext cx="5802035" cy="725805"/>
          </a:xfrm>
          <a:prstGeom prst="rect">
            <a:avLst/>
          </a:prstGeom>
          <a:noFill/>
          <a:ln/>
        </p:spPr>
        <p:txBody>
          <a:bodyPr wrap="square" lIns="0" tIns="0" rIns="0" bIns="0" rtlCol="0" anchor="t"/>
          <a:lstStyle/>
          <a:p>
            <a:pPr algn="l" indent="0" marL="0">
              <a:lnSpc>
                <a:spcPts val="2850"/>
              </a:lnSpc>
              <a:buNone/>
            </a:pPr>
            <a:r>
              <a:rPr lang="en-US" sz="1750" dirty="0">
                <a:solidFill>
                  <a:srgbClr val="272525"/>
                </a:solidFill>
                <a:latin typeface="Inter" pitchFamily="34" charset="0"/>
                <a:ea typeface="Inter" pitchFamily="34" charset="-122"/>
                <a:cs typeface="Inter" pitchFamily="34" charset="-120"/>
              </a:rPr>
              <a:t>Trẻ có thể trở nên vụng về, chậm chạp, và điều này sẽ ảnh hưởng đến tâm lý cũng như việc học tập.</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52688" y="434221"/>
            <a:ext cx="13394293" cy="518160"/>
          </a:xfrm>
          <a:prstGeom prst="rect">
            <a:avLst/>
          </a:prstGeom>
          <a:noFill/>
          <a:ln/>
        </p:spPr>
        <p:txBody>
          <a:bodyPr wrap="none" lIns="0" tIns="0" rIns="0" bIns="0" rtlCol="0" anchor="t"/>
          <a:lstStyle/>
          <a:p>
            <a:pPr algn="l" indent="0" marL="0">
              <a:lnSpc>
                <a:spcPts val="4050"/>
              </a:lnSpc>
              <a:buNone/>
            </a:pPr>
            <a:r>
              <a:rPr lang="en-US" sz="3250" b="1" dirty="0">
                <a:solidFill>
                  <a:srgbClr val="000000"/>
                </a:solidFill>
                <a:latin typeface="Petrona Bold" pitchFamily="34" charset="0"/>
                <a:ea typeface="Petrona Bold" pitchFamily="34" charset="-122"/>
                <a:cs typeface="Petrona Bold" pitchFamily="34" charset="-120"/>
              </a:rPr>
              <a:t>BIỆN PHÁP KHẮC PHỤC: ĐIỀU CHỈNH CHẾ ĐỘ ĂN (TRẺ DƯỚI 3 TUỔI)</a:t>
            </a:r>
            <a:endParaRPr lang="en-US" sz="3250" dirty="0"/>
          </a:p>
        </p:txBody>
      </p:sp>
      <p:sp>
        <p:nvSpPr>
          <p:cNvPr id="3" name="Text 1"/>
          <p:cNvSpPr/>
          <p:nvPr/>
        </p:nvSpPr>
        <p:spPr>
          <a:xfrm>
            <a:off x="552688" y="1268135"/>
            <a:ext cx="13525024" cy="252532"/>
          </a:xfrm>
          <a:prstGeom prst="rect">
            <a:avLst/>
          </a:prstGeom>
          <a:noFill/>
          <a:ln/>
        </p:spPr>
        <p:txBody>
          <a:bodyPr wrap="none" lIns="0" tIns="0" rIns="0" bIns="0" rtlCol="0" anchor="t"/>
          <a:lstStyle/>
          <a:p>
            <a:pPr algn="l" indent="0" marL="0">
              <a:lnSpc>
                <a:spcPts val="1950"/>
              </a:lnSpc>
              <a:buNone/>
            </a:pPr>
            <a:r>
              <a:rPr lang="en-US" sz="1200" dirty="0">
                <a:solidFill>
                  <a:srgbClr val="272525"/>
                </a:solidFill>
                <a:latin typeface="Inter" pitchFamily="34" charset="0"/>
                <a:ea typeface="Inter" pitchFamily="34" charset="-122"/>
                <a:cs typeface="Inter" pitchFamily="34" charset="-120"/>
              </a:rPr>
              <a:t>Điều trị thừa cân béo phì ở trẻ em cần điều chỉnh chế độ ăn hợp lý kết hợp với hoạt động thể lực.</a:t>
            </a:r>
            <a:endParaRPr lang="en-US" sz="1200" dirty="0"/>
          </a:p>
        </p:txBody>
      </p:sp>
      <p:sp>
        <p:nvSpPr>
          <p:cNvPr id="4" name="Text 2"/>
          <p:cNvSpPr/>
          <p:nvPr/>
        </p:nvSpPr>
        <p:spPr>
          <a:xfrm>
            <a:off x="552688" y="1856184"/>
            <a:ext cx="2094786" cy="259080"/>
          </a:xfrm>
          <a:prstGeom prst="rect">
            <a:avLst/>
          </a:prstGeom>
          <a:noFill/>
          <a:ln/>
        </p:spPr>
        <p:txBody>
          <a:bodyPr wrap="none" lIns="0" tIns="0" rIns="0" bIns="0" rtlCol="0" anchor="t"/>
          <a:lstStyle/>
          <a:p>
            <a:pPr algn="l" indent="0" marL="0">
              <a:lnSpc>
                <a:spcPts val="2000"/>
              </a:lnSpc>
              <a:buNone/>
            </a:pPr>
            <a:r>
              <a:rPr lang="en-US" sz="1600" b="1" dirty="0">
                <a:solidFill>
                  <a:srgbClr val="000000"/>
                </a:solidFill>
                <a:latin typeface="Petrona Bold" pitchFamily="34" charset="0"/>
                <a:ea typeface="Petrona Bold" pitchFamily="34" charset="-122"/>
                <a:cs typeface="Petrona Bold" pitchFamily="34" charset="-120"/>
              </a:rPr>
              <a:t>Đối với trẻ dưới 3 tuổi:</a:t>
            </a:r>
            <a:endParaRPr lang="en-US" sz="1600" dirty="0"/>
          </a:p>
        </p:txBody>
      </p:sp>
      <p:sp>
        <p:nvSpPr>
          <p:cNvPr id="5" name="Text 3"/>
          <p:cNvSpPr/>
          <p:nvPr/>
        </p:nvSpPr>
        <p:spPr>
          <a:xfrm>
            <a:off x="552688" y="2273141"/>
            <a:ext cx="6569869" cy="505063"/>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272525"/>
                </a:solidFill>
                <a:latin typeface="Inter" pitchFamily="34" charset="0"/>
                <a:ea typeface="Inter" pitchFamily="34" charset="-122"/>
                <a:cs typeface="Inter" pitchFamily="34" charset="-120"/>
              </a:rPr>
              <a:t>Chăm sóc từ bào thai:</a:t>
            </a:r>
            <a:pPr algn="l" indent="0" marL="0">
              <a:lnSpc>
                <a:spcPts val="1950"/>
              </a:lnSpc>
              <a:buNone/>
            </a:pPr>
            <a:r>
              <a:rPr lang="en-US" sz="1200" dirty="0">
                <a:solidFill>
                  <a:srgbClr val="272525"/>
                </a:solidFill>
                <a:latin typeface="Inter" pitchFamily="34" charset="0"/>
                <a:ea typeface="Inter" pitchFamily="34" charset="-122"/>
                <a:cs typeface="Inter" pitchFamily="34" charset="-120"/>
              </a:rPr>
              <a:t> Chú trọng chăm sóc dinh dưỡng cho trẻ ngay từ trong bào thai bằng cách chăm sóc sức khỏe cho bà mẹ khi mang thai.</a:t>
            </a:r>
            <a:endParaRPr lang="en-US" sz="1200" dirty="0"/>
          </a:p>
        </p:txBody>
      </p:sp>
      <p:sp>
        <p:nvSpPr>
          <p:cNvPr id="6" name="Text 4"/>
          <p:cNvSpPr/>
          <p:nvPr/>
        </p:nvSpPr>
        <p:spPr>
          <a:xfrm>
            <a:off x="552688" y="2833449"/>
            <a:ext cx="6569869" cy="505063"/>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272525"/>
                </a:solidFill>
                <a:latin typeface="Inter" pitchFamily="34" charset="0"/>
                <a:ea typeface="Inter" pitchFamily="34" charset="-122"/>
                <a:cs typeface="Inter" pitchFamily="34" charset="-120"/>
              </a:rPr>
              <a:t>Nuôi con bằng sữa mẹ:</a:t>
            </a:r>
            <a:pPr algn="l" indent="0" marL="0">
              <a:lnSpc>
                <a:spcPts val="1950"/>
              </a:lnSpc>
              <a:buNone/>
            </a:pPr>
            <a:r>
              <a:rPr lang="en-US" sz="1200" dirty="0">
                <a:solidFill>
                  <a:srgbClr val="272525"/>
                </a:solidFill>
                <a:latin typeface="Inter" pitchFamily="34" charset="0"/>
                <a:ea typeface="Inter" pitchFamily="34" charset="-122"/>
                <a:cs typeface="Inter" pitchFamily="34" charset="-120"/>
              </a:rPr>
              <a:t> Bà mẹ nên cho con bú sữa hoàn toàn trong 6 tháng đầu và chỉ cai sữa sau 2 năm.</a:t>
            </a:r>
            <a:endParaRPr lang="en-US" sz="1200" dirty="0"/>
          </a:p>
        </p:txBody>
      </p:sp>
      <p:sp>
        <p:nvSpPr>
          <p:cNvPr id="7" name="Text 5"/>
          <p:cNvSpPr/>
          <p:nvPr/>
        </p:nvSpPr>
        <p:spPr>
          <a:xfrm>
            <a:off x="552688" y="3393758"/>
            <a:ext cx="6569869" cy="252532"/>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272525"/>
                </a:solidFill>
                <a:latin typeface="Inter" pitchFamily="34" charset="0"/>
                <a:ea typeface="Inter" pitchFamily="34" charset="-122"/>
                <a:cs typeface="Inter" pitchFamily="34" charset="-120"/>
              </a:rPr>
              <a:t>Sữa bột:</a:t>
            </a:r>
            <a:pPr algn="l" indent="0" marL="0">
              <a:lnSpc>
                <a:spcPts val="1950"/>
              </a:lnSpc>
              <a:buNone/>
            </a:pPr>
            <a:r>
              <a:rPr lang="en-US" sz="1200" dirty="0">
                <a:solidFill>
                  <a:srgbClr val="272525"/>
                </a:solidFill>
                <a:latin typeface="Inter" pitchFamily="34" charset="0"/>
                <a:ea typeface="Inter" pitchFamily="34" charset="-122"/>
                <a:cs typeface="Inter" pitchFamily="34" charset="-120"/>
              </a:rPr>
              <a:t> Nếu phải nuôi bằng sữa bột, không nên sử dụng thêm đường hay tinh bột.</a:t>
            </a:r>
            <a:endParaRPr lang="en-US" sz="1200" dirty="0"/>
          </a:p>
        </p:txBody>
      </p:sp>
      <p:sp>
        <p:nvSpPr>
          <p:cNvPr id="8" name="Text 6"/>
          <p:cNvSpPr/>
          <p:nvPr/>
        </p:nvSpPr>
        <p:spPr>
          <a:xfrm>
            <a:off x="552688" y="3701534"/>
            <a:ext cx="6569869" cy="505063"/>
          </a:xfrm>
          <a:prstGeom prst="rect">
            <a:avLst/>
          </a:prstGeom>
          <a:noFill/>
          <a:ln/>
        </p:spPr>
        <p:txBody>
          <a:bodyPr wrap="square" lIns="0" tIns="0" rIns="0" bIns="0" rtlCol="0" anchor="t"/>
          <a:lstStyle/>
          <a:p>
            <a:pPr algn="l" marL="342900" indent="-342900">
              <a:lnSpc>
                <a:spcPts val="1950"/>
              </a:lnSpc>
              <a:buSzPct val="100000"/>
              <a:buChar char="•"/>
            </a:pPr>
            <a:r>
              <a:rPr lang="en-US" sz="1200" b="1" dirty="0">
                <a:solidFill>
                  <a:srgbClr val="272525"/>
                </a:solidFill>
                <a:latin typeface="Inter" pitchFamily="34" charset="0"/>
                <a:ea typeface="Inter" pitchFamily="34" charset="-122"/>
                <a:cs typeface="Inter" pitchFamily="34" charset="-120"/>
              </a:rPr>
              <a:t>Ăn dặm:</a:t>
            </a:r>
            <a:pPr algn="l" indent="0" marL="0">
              <a:lnSpc>
                <a:spcPts val="1950"/>
              </a:lnSpc>
              <a:buNone/>
            </a:pPr>
            <a:r>
              <a:rPr lang="en-US" sz="1200" dirty="0">
                <a:solidFill>
                  <a:srgbClr val="272525"/>
                </a:solidFill>
                <a:latin typeface="Inter" pitchFamily="34" charset="0"/>
                <a:ea typeface="Inter" pitchFamily="34" charset="-122"/>
                <a:cs typeface="Inter" pitchFamily="34" charset="-120"/>
              </a:rPr>
              <a:t> Khi trẻ ăn dặm, cần bổ sung vi chất dinh dưỡng cần thiết để giúp trẻ tăng trưởng tối đa.</a:t>
            </a:r>
            <a:endParaRPr lang="en-US" sz="1200" dirty="0"/>
          </a:p>
        </p:txBody>
      </p:sp>
      <p:pic>
        <p:nvPicPr>
          <p:cNvPr id="9" name="Image 0" descr="preencoded.png">    </p:cNvPr>
          <p:cNvPicPr>
            <a:picLocks noChangeAspect="1"/>
          </p:cNvPicPr>
          <p:nvPr/>
        </p:nvPicPr>
        <p:blipFill>
          <a:blip r:embed="rId1"/>
          <a:stretch>
            <a:fillRect/>
          </a:stretch>
        </p:blipFill>
        <p:spPr>
          <a:xfrm>
            <a:off x="7515463" y="1875949"/>
            <a:ext cx="6569869" cy="656986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72095" y="449461"/>
            <a:ext cx="13486209" cy="1072753"/>
          </a:xfrm>
          <a:prstGeom prst="rect">
            <a:avLst/>
          </a:prstGeom>
          <a:noFill/>
          <a:ln/>
        </p:spPr>
        <p:txBody>
          <a:bodyPr wrap="square" lIns="0" tIns="0" rIns="0" bIns="0" rtlCol="0" anchor="t"/>
          <a:lstStyle/>
          <a:p>
            <a:pPr algn="l" indent="0" marL="0">
              <a:lnSpc>
                <a:spcPts val="4200"/>
              </a:lnSpc>
              <a:buNone/>
            </a:pPr>
            <a:r>
              <a:rPr lang="en-US" sz="3350" b="1" dirty="0">
                <a:solidFill>
                  <a:srgbClr val="000000"/>
                </a:solidFill>
                <a:latin typeface="Petrona Bold" pitchFamily="34" charset="0"/>
                <a:ea typeface="Petrona Bold" pitchFamily="34" charset="-122"/>
                <a:cs typeface="Petrona Bold" pitchFamily="34" charset="-120"/>
              </a:rPr>
              <a:t>BIỆN PHÁP KHẮC PHỤC: ĐIỀU CHỈNH CHẾ ĐỘ ĂN (TRẺ LỚN &amp; VỊ THÀNH NIÊN)</a:t>
            </a:r>
            <a:endParaRPr lang="en-US" sz="3350" dirty="0"/>
          </a:p>
        </p:txBody>
      </p:sp>
      <p:sp>
        <p:nvSpPr>
          <p:cNvPr id="3" name="Text 1"/>
          <p:cNvSpPr/>
          <p:nvPr/>
        </p:nvSpPr>
        <p:spPr>
          <a:xfrm>
            <a:off x="572095" y="1914406"/>
            <a:ext cx="6543675" cy="261461"/>
          </a:xfrm>
          <a:prstGeom prst="rect">
            <a:avLst/>
          </a:prstGeom>
          <a:noFill/>
          <a:ln/>
        </p:spPr>
        <p:txBody>
          <a:bodyPr wrap="none" lIns="0" tIns="0" rIns="0" bIns="0" rtlCol="0" anchor="t"/>
          <a:lstStyle/>
          <a:p>
            <a:pPr algn="l" indent="0" marL="0">
              <a:lnSpc>
                <a:spcPts val="2050"/>
              </a:lnSpc>
              <a:buNone/>
            </a:pPr>
            <a:r>
              <a:rPr lang="en-US" sz="1250" b="1" dirty="0">
                <a:solidFill>
                  <a:srgbClr val="272525"/>
                </a:solidFill>
                <a:latin typeface="Inter" pitchFamily="34" charset="0"/>
                <a:ea typeface="Inter" pitchFamily="34" charset="-122"/>
                <a:cs typeface="Inter" pitchFamily="34" charset="-120"/>
              </a:rPr>
              <a:t>Chế độ ăn hợp lý:</a:t>
            </a:r>
            <a:pPr algn="l" indent="0" marL="0">
              <a:lnSpc>
                <a:spcPts val="2050"/>
              </a:lnSpc>
              <a:buNone/>
            </a:pPr>
            <a:r>
              <a:rPr lang="en-US" sz="1250" dirty="0">
                <a:solidFill>
                  <a:srgbClr val="272525"/>
                </a:solidFill>
                <a:latin typeface="Inter" pitchFamily="34" charset="0"/>
                <a:ea typeface="Inter" pitchFamily="34" charset="-122"/>
                <a:cs typeface="Inter" pitchFamily="34" charset="-120"/>
              </a:rPr>
              <a:t> Đảm bảo đủ nhu cầu dinh dưỡng để trẻ phát triển bình thường.</a:t>
            </a:r>
            <a:endParaRPr lang="en-US" sz="1250" dirty="0"/>
          </a:p>
        </p:txBody>
      </p:sp>
      <p:sp>
        <p:nvSpPr>
          <p:cNvPr id="4" name="Text 2"/>
          <p:cNvSpPr/>
          <p:nvPr/>
        </p:nvSpPr>
        <p:spPr>
          <a:xfrm>
            <a:off x="572095" y="2322909"/>
            <a:ext cx="6543675" cy="261461"/>
          </a:xfrm>
          <a:prstGeom prst="rect">
            <a:avLst/>
          </a:prstGeom>
          <a:noFill/>
          <a:ln/>
        </p:spPr>
        <p:txBody>
          <a:bodyPr wrap="none" lIns="0" tIns="0" rIns="0" bIns="0" rtlCol="0" anchor="t"/>
          <a:lstStyle/>
          <a:p>
            <a:pPr algn="l" indent="0" marL="0">
              <a:lnSpc>
                <a:spcPts val="2050"/>
              </a:lnSpc>
              <a:buNone/>
            </a:pPr>
            <a:r>
              <a:rPr lang="en-US" sz="1250" b="1" dirty="0">
                <a:solidFill>
                  <a:srgbClr val="272525"/>
                </a:solidFill>
                <a:latin typeface="Inter" pitchFamily="34" charset="0"/>
                <a:ea typeface="Inter" pitchFamily="34" charset="-122"/>
                <a:cs typeface="Inter" pitchFamily="34" charset="-120"/>
              </a:rPr>
              <a:t>Cách chế biến:</a:t>
            </a:r>
            <a:pPr algn="l" indent="0" marL="0">
              <a:lnSpc>
                <a:spcPts val="2050"/>
              </a:lnSpc>
              <a:buNone/>
            </a:pPr>
            <a:r>
              <a:rPr lang="en-US" sz="1250" dirty="0">
                <a:solidFill>
                  <a:srgbClr val="272525"/>
                </a:solidFill>
                <a:latin typeface="Inter" pitchFamily="34" charset="0"/>
                <a:ea typeface="Inter" pitchFamily="34" charset="-122"/>
                <a:cs typeface="Inter" pitchFamily="34" charset="-120"/>
              </a:rPr>
              <a:t> Nên làm các món ăn hấp, luộc.</a:t>
            </a:r>
            <a:endParaRPr lang="en-US" sz="1250" dirty="0"/>
          </a:p>
        </p:txBody>
      </p:sp>
      <p:sp>
        <p:nvSpPr>
          <p:cNvPr id="5" name="Text 3"/>
          <p:cNvSpPr/>
          <p:nvPr/>
        </p:nvSpPr>
        <p:spPr>
          <a:xfrm>
            <a:off x="572095" y="2731413"/>
            <a:ext cx="6543675" cy="261461"/>
          </a:xfrm>
          <a:prstGeom prst="rect">
            <a:avLst/>
          </a:prstGeom>
          <a:noFill/>
          <a:ln/>
        </p:spPr>
        <p:txBody>
          <a:bodyPr wrap="none" lIns="0" tIns="0" rIns="0" bIns="0" rtlCol="0" anchor="t"/>
          <a:lstStyle/>
          <a:p>
            <a:pPr algn="l" indent="0" marL="0">
              <a:lnSpc>
                <a:spcPts val="2050"/>
              </a:lnSpc>
              <a:buNone/>
            </a:pPr>
            <a:r>
              <a:rPr lang="en-US" sz="1250" b="1" dirty="0">
                <a:solidFill>
                  <a:srgbClr val="272525"/>
                </a:solidFill>
                <a:latin typeface="Inter" pitchFamily="34" charset="0"/>
                <a:ea typeface="Inter" pitchFamily="34" charset="-122"/>
                <a:cs typeface="Inter" pitchFamily="34" charset="-120"/>
              </a:rPr>
              <a:t>Tăng cường rau xanh, hoa quả:</a:t>
            </a:r>
            <a:pPr algn="l" indent="0" marL="0">
              <a:lnSpc>
                <a:spcPts val="2050"/>
              </a:lnSpc>
              <a:buNone/>
            </a:pPr>
            <a:r>
              <a:rPr lang="en-US" sz="1250" dirty="0">
                <a:solidFill>
                  <a:srgbClr val="272525"/>
                </a:solidFill>
                <a:latin typeface="Inter" pitchFamily="34" charset="0"/>
                <a:ea typeface="Inter" pitchFamily="34" charset="-122"/>
                <a:cs typeface="Inter" pitchFamily="34" charset="-120"/>
              </a:rPr>
              <a:t> Ăn nhiều rau xanh, hoa quả ít ngọt.</a:t>
            </a:r>
            <a:endParaRPr lang="en-US" sz="1250" dirty="0"/>
          </a:p>
        </p:txBody>
      </p:sp>
      <p:sp>
        <p:nvSpPr>
          <p:cNvPr id="6" name="Text 4"/>
          <p:cNvSpPr/>
          <p:nvPr/>
        </p:nvSpPr>
        <p:spPr>
          <a:xfrm>
            <a:off x="572095" y="3139916"/>
            <a:ext cx="6543675" cy="522922"/>
          </a:xfrm>
          <a:prstGeom prst="rect">
            <a:avLst/>
          </a:prstGeom>
          <a:noFill/>
          <a:ln/>
        </p:spPr>
        <p:txBody>
          <a:bodyPr wrap="square" lIns="0" tIns="0" rIns="0" bIns="0" rtlCol="0" anchor="t"/>
          <a:lstStyle/>
          <a:p>
            <a:pPr algn="l" indent="0" marL="0">
              <a:lnSpc>
                <a:spcPts val="2050"/>
              </a:lnSpc>
              <a:buNone/>
            </a:pPr>
            <a:r>
              <a:rPr lang="en-US" sz="1250" b="1" dirty="0">
                <a:solidFill>
                  <a:srgbClr val="272525"/>
                </a:solidFill>
                <a:latin typeface="Inter" pitchFamily="34" charset="0"/>
                <a:ea typeface="Inter" pitchFamily="34" charset="-122"/>
                <a:cs typeface="Inter" pitchFamily="34" charset="-120"/>
              </a:rPr>
              <a:t>Giảm tinh bột, tăng chất xơ:</a:t>
            </a:r>
            <a:pPr algn="l" indent="0" marL="0">
              <a:lnSpc>
                <a:spcPts val="2050"/>
              </a:lnSpc>
              <a:buNone/>
            </a:pPr>
            <a:r>
              <a:rPr lang="en-US" sz="1250" dirty="0">
                <a:solidFill>
                  <a:srgbClr val="272525"/>
                </a:solidFill>
                <a:latin typeface="Inter" pitchFamily="34" charset="0"/>
                <a:ea typeface="Inter" pitchFamily="34" charset="-122"/>
                <a:cs typeface="Inter" pitchFamily="34" charset="-120"/>
              </a:rPr>
              <a:t> Giảm bớt gạo, thay bằng khoai, ngô (những thức ăn cơ bản giàu chất xơ).</a:t>
            </a:r>
            <a:endParaRPr lang="en-US" sz="1250" dirty="0"/>
          </a:p>
        </p:txBody>
      </p:sp>
      <p:sp>
        <p:nvSpPr>
          <p:cNvPr id="7" name="Text 5"/>
          <p:cNvSpPr/>
          <p:nvPr/>
        </p:nvSpPr>
        <p:spPr>
          <a:xfrm>
            <a:off x="572095" y="3809881"/>
            <a:ext cx="6543675" cy="261461"/>
          </a:xfrm>
          <a:prstGeom prst="rect">
            <a:avLst/>
          </a:prstGeom>
          <a:noFill/>
          <a:ln/>
        </p:spPr>
        <p:txBody>
          <a:bodyPr wrap="none" lIns="0" tIns="0" rIns="0" bIns="0" rtlCol="0" anchor="t"/>
          <a:lstStyle/>
          <a:p>
            <a:pPr algn="l" indent="0" marL="0">
              <a:lnSpc>
                <a:spcPts val="2050"/>
              </a:lnSpc>
              <a:buNone/>
            </a:pPr>
            <a:r>
              <a:rPr lang="en-US" sz="1250" b="1" dirty="0">
                <a:solidFill>
                  <a:srgbClr val="272525"/>
                </a:solidFill>
                <a:latin typeface="Inter" pitchFamily="34" charset="0"/>
                <a:ea typeface="Inter" pitchFamily="34" charset="-122"/>
                <a:cs typeface="Inter" pitchFamily="34" charset="-120"/>
              </a:rPr>
              <a:t>Hạn chế thực phẩm gây béo phì:</a:t>
            </a:r>
            <a:endParaRPr lang="en-US" sz="1250" dirty="0"/>
          </a:p>
        </p:txBody>
      </p:sp>
      <p:sp>
        <p:nvSpPr>
          <p:cNvPr id="8" name="Text 6"/>
          <p:cNvSpPr/>
          <p:nvPr/>
        </p:nvSpPr>
        <p:spPr>
          <a:xfrm>
            <a:off x="572095" y="4218384"/>
            <a:ext cx="6543675" cy="261461"/>
          </a:xfrm>
          <a:prstGeom prst="rect">
            <a:avLst/>
          </a:prstGeom>
          <a:noFill/>
          <a:ln/>
        </p:spPr>
        <p:txBody>
          <a:bodyPr wrap="none" lIns="0" tIns="0" rIns="0" bIns="0" rtlCol="0" anchor="t"/>
          <a:lstStyle/>
          <a:p>
            <a:pPr algn="l" marL="342900" indent="-342900">
              <a:lnSpc>
                <a:spcPts val="2050"/>
              </a:lnSpc>
              <a:buSzPct val="100000"/>
              <a:buChar char="•"/>
            </a:pPr>
            <a:r>
              <a:rPr lang="en-US" sz="1250" dirty="0">
                <a:solidFill>
                  <a:srgbClr val="272525"/>
                </a:solidFill>
                <a:latin typeface="Inter" pitchFamily="34" charset="0"/>
                <a:ea typeface="Inter" pitchFamily="34" charset="-122"/>
                <a:cs typeface="Inter" pitchFamily="34" charset="-120"/>
              </a:rPr>
              <a:t>Hạn chế các món quay, xào, rán.</a:t>
            </a:r>
            <a:endParaRPr lang="en-US" sz="1250" dirty="0"/>
          </a:p>
        </p:txBody>
      </p:sp>
      <p:sp>
        <p:nvSpPr>
          <p:cNvPr id="9" name="Text 7"/>
          <p:cNvSpPr/>
          <p:nvPr/>
        </p:nvSpPr>
        <p:spPr>
          <a:xfrm>
            <a:off x="572095" y="4536996"/>
            <a:ext cx="6543675" cy="261461"/>
          </a:xfrm>
          <a:prstGeom prst="rect">
            <a:avLst/>
          </a:prstGeom>
          <a:noFill/>
          <a:ln/>
        </p:spPr>
        <p:txBody>
          <a:bodyPr wrap="none" lIns="0" tIns="0" rIns="0" bIns="0" rtlCol="0" anchor="t"/>
          <a:lstStyle/>
          <a:p>
            <a:pPr algn="l" marL="342900" indent="-342900">
              <a:lnSpc>
                <a:spcPts val="2050"/>
              </a:lnSpc>
              <a:buSzPct val="100000"/>
              <a:buChar char="•"/>
            </a:pPr>
            <a:r>
              <a:rPr lang="en-US" sz="1250" dirty="0">
                <a:solidFill>
                  <a:srgbClr val="272525"/>
                </a:solidFill>
                <a:latin typeface="Inter" pitchFamily="34" charset="0"/>
                <a:ea typeface="Inter" pitchFamily="34" charset="-122"/>
                <a:cs typeface="Inter" pitchFamily="34" charset="-120"/>
              </a:rPr>
              <a:t>Không uống nước ngọt có đường, có ga.</a:t>
            </a:r>
            <a:endParaRPr lang="en-US" sz="1250" dirty="0"/>
          </a:p>
        </p:txBody>
      </p:sp>
      <p:sp>
        <p:nvSpPr>
          <p:cNvPr id="10" name="Text 8"/>
          <p:cNvSpPr/>
          <p:nvPr/>
        </p:nvSpPr>
        <p:spPr>
          <a:xfrm>
            <a:off x="572095" y="4855607"/>
            <a:ext cx="6543675" cy="261461"/>
          </a:xfrm>
          <a:prstGeom prst="rect">
            <a:avLst/>
          </a:prstGeom>
          <a:noFill/>
          <a:ln/>
        </p:spPr>
        <p:txBody>
          <a:bodyPr wrap="none" lIns="0" tIns="0" rIns="0" bIns="0" rtlCol="0" anchor="t"/>
          <a:lstStyle/>
          <a:p>
            <a:pPr algn="l" marL="342900" indent="-342900">
              <a:lnSpc>
                <a:spcPts val="2050"/>
              </a:lnSpc>
              <a:buSzPct val="100000"/>
              <a:buChar char="•"/>
            </a:pPr>
            <a:r>
              <a:rPr lang="en-US" sz="1250" dirty="0">
                <a:solidFill>
                  <a:srgbClr val="272525"/>
                </a:solidFill>
                <a:latin typeface="Inter" pitchFamily="34" charset="0"/>
                <a:ea typeface="Inter" pitchFamily="34" charset="-122"/>
                <a:cs typeface="Inter" pitchFamily="34" charset="-120"/>
              </a:rPr>
              <a:t>Hạn chế các loại bánh kẹo, đường, mật, kem, sữa.</a:t>
            </a:r>
            <a:endParaRPr lang="en-US" sz="1250" dirty="0"/>
          </a:p>
        </p:txBody>
      </p:sp>
      <p:sp>
        <p:nvSpPr>
          <p:cNvPr id="11" name="Text 9"/>
          <p:cNvSpPr/>
          <p:nvPr/>
        </p:nvSpPr>
        <p:spPr>
          <a:xfrm>
            <a:off x="572095" y="5264110"/>
            <a:ext cx="6543675" cy="522922"/>
          </a:xfrm>
          <a:prstGeom prst="rect">
            <a:avLst/>
          </a:prstGeom>
          <a:noFill/>
          <a:ln/>
        </p:spPr>
        <p:txBody>
          <a:bodyPr wrap="square" lIns="0" tIns="0" rIns="0" bIns="0" rtlCol="0" anchor="t"/>
          <a:lstStyle/>
          <a:p>
            <a:pPr algn="l" indent="0" marL="0">
              <a:lnSpc>
                <a:spcPts val="2050"/>
              </a:lnSpc>
              <a:buNone/>
            </a:pPr>
            <a:r>
              <a:rPr lang="en-US" sz="1250" b="1" dirty="0">
                <a:solidFill>
                  <a:srgbClr val="272525"/>
                </a:solidFill>
                <a:latin typeface="Inter" pitchFamily="34" charset="0"/>
                <a:ea typeface="Inter" pitchFamily="34" charset="-122"/>
                <a:cs typeface="Inter" pitchFamily="34" charset="-120"/>
              </a:rPr>
              <a:t>Quản lý thực phẩm trong nhà:</a:t>
            </a:r>
            <a:pPr algn="l" indent="0" marL="0">
              <a:lnSpc>
                <a:spcPts val="2050"/>
              </a:lnSpc>
              <a:buNone/>
            </a:pPr>
            <a:r>
              <a:rPr lang="en-US" sz="1250" dirty="0">
                <a:solidFill>
                  <a:srgbClr val="272525"/>
                </a:solidFill>
                <a:latin typeface="Inter" pitchFamily="34" charset="0"/>
                <a:ea typeface="Inter" pitchFamily="34" charset="-122"/>
                <a:cs typeface="Inter" pitchFamily="34" charset="-120"/>
              </a:rPr>
              <a:t> Không nên dự trữ sẵn các loại thức ăn giàu năng lượng như bơ, phomat, bánh kẹo, sôcôla, kem, nước ngọt trong nhà.</a:t>
            </a:r>
            <a:endParaRPr lang="en-US" sz="1250" dirty="0"/>
          </a:p>
        </p:txBody>
      </p:sp>
      <p:sp>
        <p:nvSpPr>
          <p:cNvPr id="12" name="Text 10"/>
          <p:cNvSpPr/>
          <p:nvPr/>
        </p:nvSpPr>
        <p:spPr>
          <a:xfrm>
            <a:off x="572095" y="5934075"/>
            <a:ext cx="6543675" cy="522922"/>
          </a:xfrm>
          <a:prstGeom prst="rect">
            <a:avLst/>
          </a:prstGeom>
          <a:noFill/>
          <a:ln/>
        </p:spPr>
        <p:txBody>
          <a:bodyPr wrap="square" lIns="0" tIns="0" rIns="0" bIns="0" rtlCol="0" anchor="t"/>
          <a:lstStyle/>
          <a:p>
            <a:pPr algn="l" indent="0" marL="0">
              <a:lnSpc>
                <a:spcPts val="2050"/>
              </a:lnSpc>
              <a:buNone/>
            </a:pPr>
            <a:r>
              <a:rPr lang="en-US" sz="1250" b="1" dirty="0">
                <a:solidFill>
                  <a:srgbClr val="272525"/>
                </a:solidFill>
                <a:latin typeface="Inter" pitchFamily="34" charset="0"/>
                <a:ea typeface="Inter" pitchFamily="34" charset="-122"/>
                <a:cs typeface="Inter" pitchFamily="34" charset="-120"/>
              </a:rPr>
              <a:t>Ăn uống điều độ:</a:t>
            </a:r>
            <a:pPr algn="l" indent="0" marL="0">
              <a:lnSpc>
                <a:spcPts val="2050"/>
              </a:lnSpc>
              <a:buNone/>
            </a:pPr>
            <a:r>
              <a:rPr lang="en-US" sz="1250" dirty="0">
                <a:solidFill>
                  <a:srgbClr val="272525"/>
                </a:solidFill>
                <a:latin typeface="Inter" pitchFamily="34" charset="0"/>
                <a:ea typeface="Inter" pitchFamily="34" charset="-122"/>
                <a:cs typeface="Inter" pitchFamily="34" charset="-120"/>
              </a:rPr>
              <a:t> Có chế độ ăn điều độ, không ăn quá no, không bỏ bữa, không để trẻ quá đói; nên ăn đủ vào buổi sáng và tránh ăn quá no buổi tối trước khi đi ngủ.</a:t>
            </a:r>
            <a:endParaRPr lang="en-US" sz="1250" dirty="0"/>
          </a:p>
        </p:txBody>
      </p:sp>
      <p:pic>
        <p:nvPicPr>
          <p:cNvPr id="13" name="Image 0" descr="preencoded.png">    </p:cNvPr>
          <p:cNvPicPr>
            <a:picLocks noChangeAspect="1"/>
          </p:cNvPicPr>
          <p:nvPr/>
        </p:nvPicPr>
        <p:blipFill>
          <a:blip r:embed="rId1"/>
          <a:stretch>
            <a:fillRect/>
          </a:stretch>
        </p:blipFill>
        <p:spPr>
          <a:xfrm>
            <a:off x="7522250" y="1951196"/>
            <a:ext cx="6543675" cy="65436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29615" y="1074420"/>
            <a:ext cx="13171170" cy="1368266"/>
          </a:xfrm>
          <a:prstGeom prst="rect">
            <a:avLst/>
          </a:prstGeom>
          <a:noFill/>
          <a:ln/>
        </p:spPr>
        <p:txBody>
          <a:bodyPr wrap="square" lIns="0" tIns="0" rIns="0" bIns="0" rtlCol="0" anchor="t"/>
          <a:lstStyle/>
          <a:p>
            <a:pPr algn="l" indent="0" marL="0">
              <a:lnSpc>
                <a:spcPts val="5350"/>
              </a:lnSpc>
              <a:buNone/>
            </a:pPr>
            <a:r>
              <a:rPr lang="en-US" sz="4300" b="1" dirty="0">
                <a:solidFill>
                  <a:srgbClr val="000000"/>
                </a:solidFill>
                <a:latin typeface="Petrona Bold" pitchFamily="34" charset="0"/>
                <a:ea typeface="Petrona Bold" pitchFamily="34" charset="-122"/>
                <a:cs typeface="Petrona Bold" pitchFamily="34" charset="-120"/>
              </a:rPr>
              <a:t>BIỆN PHÁP KHẮC PHỤC: KHUYẾN KHÍCH VẬN ĐỘNG THỂ LỰC</a:t>
            </a:r>
            <a:endParaRPr lang="en-US" sz="4300" dirty="0"/>
          </a:p>
        </p:txBody>
      </p:sp>
      <p:sp>
        <p:nvSpPr>
          <p:cNvPr id="3" name="Text 1"/>
          <p:cNvSpPr/>
          <p:nvPr/>
        </p:nvSpPr>
        <p:spPr>
          <a:xfrm>
            <a:off x="729615" y="2859643"/>
            <a:ext cx="13171170" cy="666988"/>
          </a:xfrm>
          <a:prstGeom prst="rect">
            <a:avLst/>
          </a:prstGeom>
          <a:noFill/>
          <a:ln/>
        </p:spPr>
        <p:txBody>
          <a:bodyPr wrap="square" lIns="0" tIns="0" rIns="0" bIns="0" rtlCol="0" anchor="t"/>
          <a:lstStyle/>
          <a:p>
            <a:pPr algn="l" indent="0" marL="0">
              <a:lnSpc>
                <a:spcPts val="2600"/>
              </a:lnSpc>
              <a:buNone/>
            </a:pPr>
            <a:r>
              <a:rPr lang="en-US" sz="1600" b="1" dirty="0">
                <a:solidFill>
                  <a:srgbClr val="272525"/>
                </a:solidFill>
                <a:latin typeface="Inter" pitchFamily="34" charset="0"/>
                <a:ea typeface="Inter" pitchFamily="34" charset="-122"/>
                <a:cs typeface="Inter" pitchFamily="34" charset="-120"/>
              </a:rPr>
              <a:t>Tầm quan trọng của vận động:</a:t>
            </a:r>
            <a:pPr algn="l" indent="0" marL="0">
              <a:lnSpc>
                <a:spcPts val="2600"/>
              </a:lnSpc>
              <a:buNone/>
            </a:pPr>
            <a:r>
              <a:rPr lang="en-US" sz="1600" dirty="0">
                <a:solidFill>
                  <a:srgbClr val="272525"/>
                </a:solidFill>
                <a:latin typeface="Inter" pitchFamily="34" charset="0"/>
                <a:ea typeface="Inter" pitchFamily="34" charset="-122"/>
                <a:cs typeface="Inter" pitchFamily="34" charset="-120"/>
              </a:rPr>
              <a:t> Phụ huynh nên khuyến khích trẻ chăm vận động thể dục thể thao hàng ngày để dễ quản lý cân nặng và chiều cao.</a:t>
            </a:r>
            <a:endParaRPr lang="en-US" sz="1600" dirty="0"/>
          </a:p>
        </p:txBody>
      </p:sp>
      <p:sp>
        <p:nvSpPr>
          <p:cNvPr id="4" name="Text 2"/>
          <p:cNvSpPr/>
          <p:nvPr/>
        </p:nvSpPr>
        <p:spPr>
          <a:xfrm>
            <a:off x="729615" y="3761065"/>
            <a:ext cx="13171170" cy="333494"/>
          </a:xfrm>
          <a:prstGeom prst="rect">
            <a:avLst/>
          </a:prstGeom>
          <a:noFill/>
          <a:ln/>
        </p:spPr>
        <p:txBody>
          <a:bodyPr wrap="none" lIns="0" tIns="0" rIns="0" bIns="0" rtlCol="0" anchor="t"/>
          <a:lstStyle/>
          <a:p>
            <a:pPr algn="l" indent="0" marL="0">
              <a:lnSpc>
                <a:spcPts val="2600"/>
              </a:lnSpc>
              <a:buNone/>
            </a:pPr>
            <a:r>
              <a:rPr lang="en-US" sz="1600" b="1" dirty="0">
                <a:solidFill>
                  <a:srgbClr val="272525"/>
                </a:solidFill>
                <a:latin typeface="Inter" pitchFamily="34" charset="0"/>
                <a:ea typeface="Inter" pitchFamily="34" charset="-122"/>
                <a:cs typeface="Inter" pitchFamily="34" charset="-120"/>
              </a:rPr>
              <a:t>Thời gian và cường độ:</a:t>
            </a:r>
            <a:pPr algn="l" indent="0" marL="0">
              <a:lnSpc>
                <a:spcPts val="2600"/>
              </a:lnSpc>
              <a:buNone/>
            </a:pPr>
            <a:r>
              <a:rPr lang="en-US" sz="1600" dirty="0">
                <a:solidFill>
                  <a:srgbClr val="272525"/>
                </a:solidFill>
                <a:latin typeface="Inter" pitchFamily="34" charset="0"/>
                <a:ea typeface="Inter" pitchFamily="34" charset="-122"/>
                <a:cs typeface="Inter" pitchFamily="34" charset="-120"/>
              </a:rPr>
              <a:t> Trẻ nên tham gia ít nhất 60 phút hoạt động thể chất với cường độ vừa phải vào tất cả các ngày trong tuần.</a:t>
            </a:r>
            <a:endParaRPr lang="en-US" sz="1600" dirty="0"/>
          </a:p>
        </p:txBody>
      </p:sp>
      <p:sp>
        <p:nvSpPr>
          <p:cNvPr id="5" name="Text 3"/>
          <p:cNvSpPr/>
          <p:nvPr/>
        </p:nvSpPr>
        <p:spPr>
          <a:xfrm>
            <a:off x="729615" y="4328993"/>
            <a:ext cx="13171170" cy="333494"/>
          </a:xfrm>
          <a:prstGeom prst="rect">
            <a:avLst/>
          </a:prstGeom>
          <a:noFill/>
          <a:ln/>
        </p:spPr>
        <p:txBody>
          <a:bodyPr wrap="none" lIns="0" tIns="0" rIns="0" bIns="0" rtlCol="0" anchor="t"/>
          <a:lstStyle/>
          <a:p>
            <a:pPr algn="l" indent="0" marL="0">
              <a:lnSpc>
                <a:spcPts val="2600"/>
              </a:lnSpc>
              <a:buNone/>
            </a:pPr>
            <a:r>
              <a:rPr lang="en-US" sz="1600" b="1" dirty="0">
                <a:solidFill>
                  <a:srgbClr val="272525"/>
                </a:solidFill>
                <a:latin typeface="Inter" pitchFamily="34" charset="0"/>
                <a:ea typeface="Inter" pitchFamily="34" charset="-122"/>
                <a:cs typeface="Inter" pitchFamily="34" charset="-120"/>
              </a:rPr>
              <a:t>Vai trò của cha mẹ:</a:t>
            </a:r>
            <a:pPr algn="l" indent="0" marL="0">
              <a:lnSpc>
                <a:spcPts val="2600"/>
              </a:lnSpc>
              <a:buNone/>
            </a:pPr>
            <a:r>
              <a:rPr lang="en-US" sz="1600" dirty="0">
                <a:solidFill>
                  <a:srgbClr val="272525"/>
                </a:solidFill>
                <a:latin typeface="Inter" pitchFamily="34" charset="0"/>
                <a:ea typeface="Inter" pitchFamily="34" charset="-122"/>
                <a:cs typeface="Inter" pitchFamily="34" charset="-120"/>
              </a:rPr>
              <a:t> Cha mẹ hãy bắt đầu tham gia trước để khuyến khích trẻ tham gia cùng, vì trẻ em luôn bắt chước người lớn.</a:t>
            </a:r>
            <a:endParaRPr lang="en-US" sz="1600" dirty="0"/>
          </a:p>
        </p:txBody>
      </p:sp>
      <p:pic>
        <p:nvPicPr>
          <p:cNvPr id="6" name="Image 0" descr="preencoded.png">    </p:cNvPr>
          <p:cNvPicPr>
            <a:picLocks noChangeAspect="1"/>
          </p:cNvPicPr>
          <p:nvPr/>
        </p:nvPicPr>
        <p:blipFill>
          <a:blip r:embed="rId1"/>
          <a:stretch>
            <a:fillRect/>
          </a:stretch>
        </p:blipFill>
        <p:spPr>
          <a:xfrm>
            <a:off x="729615" y="4896922"/>
            <a:ext cx="521137" cy="521137"/>
          </a:xfrm>
          <a:prstGeom prst="rect">
            <a:avLst/>
          </a:prstGeom>
        </p:spPr>
      </p:pic>
      <p:sp>
        <p:nvSpPr>
          <p:cNvPr id="7" name="Text 4"/>
          <p:cNvSpPr/>
          <p:nvPr/>
        </p:nvSpPr>
        <p:spPr>
          <a:xfrm>
            <a:off x="1511260" y="5020628"/>
            <a:ext cx="3435072" cy="683895"/>
          </a:xfrm>
          <a:prstGeom prst="rect">
            <a:avLst/>
          </a:prstGeom>
          <a:noFill/>
          <a:ln/>
        </p:spPr>
        <p:txBody>
          <a:bodyPr wrap="square" lIns="0" tIns="0" rIns="0" bIns="0" rtlCol="0" anchor="t"/>
          <a:lstStyle/>
          <a:p>
            <a:pPr algn="l" indent="0" marL="0">
              <a:lnSpc>
                <a:spcPts val="2650"/>
              </a:lnSpc>
              <a:buNone/>
            </a:pPr>
            <a:r>
              <a:rPr lang="en-US" sz="2150" b="1" dirty="0">
                <a:solidFill>
                  <a:srgbClr val="272525"/>
                </a:solidFill>
                <a:latin typeface="Petrona Bold" pitchFamily="34" charset="0"/>
                <a:ea typeface="Petrona Bold" pitchFamily="34" charset="-122"/>
                <a:cs typeface="Petrona Bold" pitchFamily="34" charset="-120"/>
              </a:rPr>
              <a:t>Chú trọng những sở thích của trẻ.</a:t>
            </a:r>
            <a:endParaRPr lang="en-US" sz="2150" dirty="0"/>
          </a:p>
        </p:txBody>
      </p:sp>
      <p:pic>
        <p:nvPicPr>
          <p:cNvPr id="8" name="Image 1" descr="preencoded.png">    </p:cNvPr>
          <p:cNvPicPr>
            <a:picLocks noChangeAspect="1"/>
          </p:cNvPicPr>
          <p:nvPr/>
        </p:nvPicPr>
        <p:blipFill>
          <a:blip r:embed="rId2"/>
          <a:stretch>
            <a:fillRect/>
          </a:stretch>
        </p:blipFill>
        <p:spPr>
          <a:xfrm>
            <a:off x="5206841" y="4896922"/>
            <a:ext cx="521137" cy="521137"/>
          </a:xfrm>
          <a:prstGeom prst="rect">
            <a:avLst/>
          </a:prstGeom>
        </p:spPr>
      </p:pic>
      <p:sp>
        <p:nvSpPr>
          <p:cNvPr id="9" name="Text 5"/>
          <p:cNvSpPr/>
          <p:nvPr/>
        </p:nvSpPr>
        <p:spPr>
          <a:xfrm>
            <a:off x="5988487" y="5020628"/>
            <a:ext cx="3435072" cy="683895"/>
          </a:xfrm>
          <a:prstGeom prst="rect">
            <a:avLst/>
          </a:prstGeom>
          <a:noFill/>
          <a:ln/>
        </p:spPr>
        <p:txBody>
          <a:bodyPr wrap="square" lIns="0" tIns="0" rIns="0" bIns="0" rtlCol="0" anchor="t"/>
          <a:lstStyle/>
          <a:p>
            <a:pPr algn="l" indent="0" marL="0">
              <a:lnSpc>
                <a:spcPts val="2650"/>
              </a:lnSpc>
              <a:buNone/>
            </a:pPr>
            <a:r>
              <a:rPr lang="en-US" sz="2150" b="1" dirty="0">
                <a:solidFill>
                  <a:srgbClr val="272525"/>
                </a:solidFill>
                <a:latin typeface="Petrona Bold" pitchFamily="34" charset="0"/>
                <a:ea typeface="Petrona Bold" pitchFamily="34" charset="-122"/>
                <a:cs typeface="Petrona Bold" pitchFamily="34" charset="-120"/>
              </a:rPr>
              <a:t>Tham gia các môn thể thao dễ dàng, gần gũi</a:t>
            </a:r>
            <a:endParaRPr lang="en-US" sz="2150" dirty="0"/>
          </a:p>
        </p:txBody>
      </p:sp>
      <p:sp>
        <p:nvSpPr>
          <p:cNvPr id="10" name="Text 6"/>
          <p:cNvSpPr/>
          <p:nvPr/>
        </p:nvSpPr>
        <p:spPr>
          <a:xfrm>
            <a:off x="5988487" y="5829538"/>
            <a:ext cx="3435072" cy="1000482"/>
          </a:xfrm>
          <a:prstGeom prst="rect">
            <a:avLst/>
          </a:prstGeom>
          <a:noFill/>
          <a:ln/>
        </p:spPr>
        <p:txBody>
          <a:bodyPr wrap="square" lIns="0" tIns="0" rIns="0" bIns="0" rtlCol="0" anchor="t"/>
          <a:lstStyle/>
          <a:p>
            <a:pPr algn="l" indent="0" marL="0">
              <a:lnSpc>
                <a:spcPts val="2600"/>
              </a:lnSpc>
              <a:buNone/>
            </a:pPr>
            <a:r>
              <a:rPr lang="en-US" sz="1600" dirty="0">
                <a:solidFill>
                  <a:srgbClr val="272525"/>
                </a:solidFill>
                <a:latin typeface="Inter" pitchFamily="34" charset="0"/>
                <a:ea typeface="Inter" pitchFamily="34" charset="-122"/>
                <a:cs typeface="Inter" pitchFamily="34" charset="-120"/>
              </a:rPr>
              <a:t>như đi bộ đến trường, chạy, nhảy dây, đá bóng, đánh cầu lông, đá cầu, leo cầu thang.</a:t>
            </a:r>
            <a:endParaRPr lang="en-US" sz="1600" dirty="0"/>
          </a:p>
        </p:txBody>
      </p:sp>
      <p:pic>
        <p:nvPicPr>
          <p:cNvPr id="11" name="Image 2" descr="preencoded.png">    </p:cNvPr>
          <p:cNvPicPr>
            <a:picLocks noChangeAspect="1"/>
          </p:cNvPicPr>
          <p:nvPr/>
        </p:nvPicPr>
        <p:blipFill>
          <a:blip r:embed="rId3"/>
          <a:stretch>
            <a:fillRect/>
          </a:stretch>
        </p:blipFill>
        <p:spPr>
          <a:xfrm>
            <a:off x="9684068" y="4896922"/>
            <a:ext cx="521137" cy="521137"/>
          </a:xfrm>
          <a:prstGeom prst="rect">
            <a:avLst/>
          </a:prstGeom>
        </p:spPr>
      </p:pic>
      <p:sp>
        <p:nvSpPr>
          <p:cNvPr id="12" name="Text 7"/>
          <p:cNvSpPr/>
          <p:nvPr/>
        </p:nvSpPr>
        <p:spPr>
          <a:xfrm>
            <a:off x="10465713" y="5020628"/>
            <a:ext cx="2736294" cy="341948"/>
          </a:xfrm>
          <a:prstGeom prst="rect">
            <a:avLst/>
          </a:prstGeom>
          <a:noFill/>
          <a:ln/>
        </p:spPr>
        <p:txBody>
          <a:bodyPr wrap="none" lIns="0" tIns="0" rIns="0" bIns="0" rtlCol="0" anchor="t"/>
          <a:lstStyle/>
          <a:p>
            <a:pPr algn="l" indent="0" marL="0">
              <a:lnSpc>
                <a:spcPts val="2650"/>
              </a:lnSpc>
              <a:buNone/>
            </a:pPr>
            <a:r>
              <a:rPr lang="en-US" sz="2150" b="1" dirty="0">
                <a:solidFill>
                  <a:srgbClr val="272525"/>
                </a:solidFill>
                <a:latin typeface="Petrona Bold" pitchFamily="34" charset="0"/>
                <a:ea typeface="Petrona Bold" pitchFamily="34" charset="-122"/>
                <a:cs typeface="Petrona Bold" pitchFamily="34" charset="-120"/>
              </a:rPr>
              <a:t>Làm việc nhà</a:t>
            </a:r>
            <a:endParaRPr lang="en-US" sz="2150" dirty="0"/>
          </a:p>
        </p:txBody>
      </p:sp>
      <p:sp>
        <p:nvSpPr>
          <p:cNvPr id="13" name="Text 8"/>
          <p:cNvSpPr/>
          <p:nvPr/>
        </p:nvSpPr>
        <p:spPr>
          <a:xfrm>
            <a:off x="10465713" y="5487591"/>
            <a:ext cx="3435072" cy="1667470"/>
          </a:xfrm>
          <a:prstGeom prst="rect">
            <a:avLst/>
          </a:prstGeom>
          <a:noFill/>
          <a:ln/>
        </p:spPr>
        <p:txBody>
          <a:bodyPr wrap="square" lIns="0" tIns="0" rIns="0" bIns="0" rtlCol="0" anchor="t"/>
          <a:lstStyle/>
          <a:p>
            <a:pPr algn="l" indent="0" marL="0">
              <a:lnSpc>
                <a:spcPts val="2600"/>
              </a:lnSpc>
              <a:buNone/>
            </a:pPr>
            <a:r>
              <a:rPr lang="en-US" sz="1600" dirty="0">
                <a:solidFill>
                  <a:srgbClr val="272525"/>
                </a:solidFill>
                <a:latin typeface="Inter" pitchFamily="34" charset="0"/>
                <a:ea typeface="Inter" pitchFamily="34" charset="-122"/>
                <a:cs typeface="Inter" pitchFamily="34" charset="-120"/>
              </a:rPr>
              <a:t>Tạo điều kiện cho trẻ làm việc nhà như quét dọn sân vườn, nhà cửa, tưới cây, xách nước, dọn dẹp đồ đạc – điều này cũng giúp trẻ tiêu hao năng lượng hiệu quả.</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18661" y="564594"/>
            <a:ext cx="9526905" cy="673656"/>
          </a:xfrm>
          <a:prstGeom prst="rect">
            <a:avLst/>
          </a:prstGeom>
          <a:noFill/>
          <a:ln/>
        </p:spPr>
        <p:txBody>
          <a:bodyPr wrap="none" lIns="0" tIns="0" rIns="0" bIns="0" rtlCol="0" anchor="t"/>
          <a:lstStyle/>
          <a:p>
            <a:pPr algn="l" indent="0" marL="0">
              <a:lnSpc>
                <a:spcPts val="5300"/>
              </a:lnSpc>
              <a:buNone/>
            </a:pPr>
            <a:r>
              <a:rPr lang="en-US" sz="4200" b="1" dirty="0">
                <a:solidFill>
                  <a:srgbClr val="000000"/>
                </a:solidFill>
                <a:latin typeface="Petrona Bold" pitchFamily="34" charset="0"/>
                <a:ea typeface="Petrona Bold" pitchFamily="34" charset="-122"/>
                <a:cs typeface="Petrona Bold" pitchFamily="34" charset="-120"/>
              </a:rPr>
              <a:t>HẠN CHẾ THỜI GIAN TĨNH &amp; LỜI KẾT</a:t>
            </a:r>
            <a:endParaRPr lang="en-US" sz="4200" dirty="0"/>
          </a:p>
        </p:txBody>
      </p:sp>
      <p:sp>
        <p:nvSpPr>
          <p:cNvPr id="3" name="Text 1"/>
          <p:cNvSpPr/>
          <p:nvPr/>
        </p:nvSpPr>
        <p:spPr>
          <a:xfrm>
            <a:off x="718661" y="1751409"/>
            <a:ext cx="4069437" cy="336947"/>
          </a:xfrm>
          <a:prstGeom prst="rect">
            <a:avLst/>
          </a:prstGeom>
          <a:noFill/>
          <a:ln/>
        </p:spPr>
        <p:txBody>
          <a:bodyPr wrap="none" lIns="0" tIns="0" rIns="0" bIns="0" rtlCol="0" anchor="t"/>
          <a:lstStyle/>
          <a:p>
            <a:pPr algn="l" indent="0" marL="0">
              <a:lnSpc>
                <a:spcPts val="2650"/>
              </a:lnSpc>
              <a:buNone/>
            </a:pPr>
            <a:r>
              <a:rPr lang="en-US" sz="2100" b="1" dirty="0">
                <a:solidFill>
                  <a:srgbClr val="000000"/>
                </a:solidFill>
                <a:latin typeface="Petrona Bold" pitchFamily="34" charset="0"/>
                <a:ea typeface="Petrona Bold" pitchFamily="34" charset="-122"/>
                <a:cs typeface="Petrona Bold" pitchFamily="34" charset="-120"/>
              </a:rPr>
              <a:t>Hạn chế thời gian xem màn hình:</a:t>
            </a:r>
            <a:endParaRPr lang="en-US" sz="2100" dirty="0"/>
          </a:p>
        </p:txBody>
      </p:sp>
      <p:sp>
        <p:nvSpPr>
          <p:cNvPr id="4" name="Text 2"/>
          <p:cNvSpPr/>
          <p:nvPr/>
        </p:nvSpPr>
        <p:spPr>
          <a:xfrm>
            <a:off x="718661" y="2293620"/>
            <a:ext cx="6346031" cy="328613"/>
          </a:xfrm>
          <a:prstGeom prst="rect">
            <a:avLst/>
          </a:prstGeom>
          <a:noFill/>
          <a:ln/>
        </p:spPr>
        <p:txBody>
          <a:bodyPr wrap="none" lIns="0" tIns="0" rIns="0" bIns="0" rtlCol="0" anchor="t"/>
          <a:lstStyle/>
          <a:p>
            <a:pPr algn="l" marL="342900" indent="-342900">
              <a:lnSpc>
                <a:spcPts val="2550"/>
              </a:lnSpc>
              <a:buSzPct val="100000"/>
              <a:buChar char="•"/>
            </a:pPr>
            <a:r>
              <a:rPr lang="en-US" sz="1600" dirty="0">
                <a:solidFill>
                  <a:srgbClr val="272525"/>
                </a:solidFill>
                <a:latin typeface="Inter" pitchFamily="34" charset="0"/>
                <a:ea typeface="Inter" pitchFamily="34" charset="-122"/>
                <a:cs typeface="Inter" pitchFamily="34" charset="-120"/>
              </a:rPr>
              <a:t>Không quá 2 giờ/ngày với trẻ trên 6 tuổi.</a:t>
            </a:r>
            <a:endParaRPr lang="en-US" sz="1600" dirty="0"/>
          </a:p>
        </p:txBody>
      </p:sp>
      <p:sp>
        <p:nvSpPr>
          <p:cNvPr id="5" name="Text 3"/>
          <p:cNvSpPr/>
          <p:nvPr/>
        </p:nvSpPr>
        <p:spPr>
          <a:xfrm>
            <a:off x="718661" y="2694027"/>
            <a:ext cx="6346031" cy="328613"/>
          </a:xfrm>
          <a:prstGeom prst="rect">
            <a:avLst/>
          </a:prstGeom>
          <a:noFill/>
          <a:ln/>
        </p:spPr>
        <p:txBody>
          <a:bodyPr wrap="none" lIns="0" tIns="0" rIns="0" bIns="0" rtlCol="0" anchor="t"/>
          <a:lstStyle/>
          <a:p>
            <a:pPr algn="l" marL="342900" indent="-342900">
              <a:lnSpc>
                <a:spcPts val="2550"/>
              </a:lnSpc>
              <a:buSzPct val="100000"/>
              <a:buChar char="•"/>
            </a:pPr>
            <a:r>
              <a:rPr lang="en-US" sz="1600" dirty="0">
                <a:solidFill>
                  <a:srgbClr val="272525"/>
                </a:solidFill>
                <a:latin typeface="Inter" pitchFamily="34" charset="0"/>
                <a:ea typeface="Inter" pitchFamily="34" charset="-122"/>
                <a:cs typeface="Inter" pitchFamily="34" charset="-120"/>
              </a:rPr>
              <a:t>Dưới 1 giờ/ngày với trẻ từ 2 đến 6 tuổi.</a:t>
            </a:r>
            <a:endParaRPr lang="en-US" sz="1600" dirty="0"/>
          </a:p>
        </p:txBody>
      </p:sp>
      <p:sp>
        <p:nvSpPr>
          <p:cNvPr id="6" name="Text 4"/>
          <p:cNvSpPr/>
          <p:nvPr/>
        </p:nvSpPr>
        <p:spPr>
          <a:xfrm>
            <a:off x="718661" y="3207425"/>
            <a:ext cx="6346031" cy="328613"/>
          </a:xfrm>
          <a:prstGeom prst="rect">
            <a:avLst/>
          </a:prstGeom>
          <a:noFill/>
          <a:ln/>
        </p:spPr>
        <p:txBody>
          <a:bodyPr wrap="none" lIns="0" tIns="0" rIns="0" bIns="0" rtlCol="0" anchor="t"/>
          <a:lstStyle/>
          <a:p>
            <a:pPr algn="l" indent="0" marL="0">
              <a:lnSpc>
                <a:spcPts val="2550"/>
              </a:lnSpc>
              <a:buNone/>
            </a:pPr>
            <a:r>
              <a:rPr lang="en-US" sz="1600" b="1" dirty="0">
                <a:solidFill>
                  <a:srgbClr val="272525"/>
                </a:solidFill>
                <a:latin typeface="Inter" pitchFamily="34" charset="0"/>
                <a:ea typeface="Inter" pitchFamily="34" charset="-122"/>
                <a:cs typeface="Inter" pitchFamily="34" charset="-120"/>
              </a:rPr>
              <a:t>Lời cảm ơn:</a:t>
            </a:r>
            <a:pPr algn="l" indent="0" marL="0">
              <a:lnSpc>
                <a:spcPts val="2550"/>
              </a:lnSpc>
              <a:buNone/>
            </a:pPr>
            <a:r>
              <a:rPr lang="en-US" sz="1600" dirty="0">
                <a:solidFill>
                  <a:srgbClr val="272525"/>
                </a:solidFill>
                <a:latin typeface="Inter" pitchFamily="34" charset="0"/>
                <a:ea typeface="Inter" pitchFamily="34" charset="-122"/>
                <a:cs typeface="Inter" pitchFamily="34" charset="-120"/>
              </a:rPr>
              <a:t> Xin cảm ơn quý phụ huynh đã lắng nghe và chia sẻ.</a:t>
            </a:r>
            <a:endParaRPr lang="en-US" sz="1600" dirty="0"/>
          </a:p>
        </p:txBody>
      </p:sp>
      <p:sp>
        <p:nvSpPr>
          <p:cNvPr id="7" name="Text 5"/>
          <p:cNvSpPr/>
          <p:nvPr/>
        </p:nvSpPr>
        <p:spPr>
          <a:xfrm>
            <a:off x="718661" y="3720822"/>
            <a:ext cx="6346031" cy="328613"/>
          </a:xfrm>
          <a:prstGeom prst="rect">
            <a:avLst/>
          </a:prstGeom>
          <a:noFill/>
          <a:ln/>
        </p:spPr>
        <p:txBody>
          <a:bodyPr wrap="none" lIns="0" tIns="0" rIns="0" bIns="0" rtlCol="0" anchor="t"/>
          <a:lstStyle/>
          <a:p>
            <a:pPr algn="l" indent="0" marL="0">
              <a:lnSpc>
                <a:spcPts val="2550"/>
              </a:lnSpc>
              <a:buNone/>
            </a:pPr>
            <a:r>
              <a:rPr lang="en-US" sz="1600" b="1" dirty="0">
                <a:solidFill>
                  <a:srgbClr val="272525"/>
                </a:solidFill>
                <a:latin typeface="Inter" pitchFamily="34" charset="0"/>
                <a:ea typeface="Inter" pitchFamily="34" charset="-122"/>
                <a:cs typeface="Inter" pitchFamily="34" charset="-120"/>
              </a:rPr>
              <a:t>Lời chúc:</a:t>
            </a:r>
            <a:pPr algn="l" indent="0" marL="0">
              <a:lnSpc>
                <a:spcPts val="2550"/>
              </a:lnSpc>
              <a:buNone/>
            </a:pPr>
            <a:r>
              <a:rPr lang="en-US" sz="1600" dirty="0">
                <a:solidFill>
                  <a:srgbClr val="272525"/>
                </a:solidFill>
                <a:latin typeface="Inter" pitchFamily="34" charset="0"/>
                <a:ea typeface="Inter" pitchFamily="34" charset="-122"/>
                <a:cs typeface="Inter" pitchFamily="34" charset="-120"/>
              </a:rPr>
              <a:t> Kính chúc quý phụ huynh sức khỏe bình an.</a:t>
            </a:r>
            <a:endParaRPr lang="en-US" sz="1600" dirty="0"/>
          </a:p>
        </p:txBody>
      </p:sp>
      <p:pic>
        <p:nvPicPr>
          <p:cNvPr id="8" name="Image 0" descr="preencoded.png">    </p:cNvPr>
          <p:cNvPicPr>
            <a:picLocks noChangeAspect="1"/>
          </p:cNvPicPr>
          <p:nvPr/>
        </p:nvPicPr>
        <p:blipFill>
          <a:blip r:embed="rId1"/>
          <a:stretch>
            <a:fillRect/>
          </a:stretch>
        </p:blipFill>
        <p:spPr>
          <a:xfrm>
            <a:off x="7573327" y="1777127"/>
            <a:ext cx="6346031" cy="634603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2025-07-10T01:02:39Z</dcterms:created>
  <dcterms:modified xsi:type="dcterms:W3CDTF">2025-07-10T01:02:39Z</dcterms:modified>
</cp:coreProperties>
</file>